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Default Extension="sldx" ContentType="application/vnd.openxmlformats-officedocument.presentationml.slide"/>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44"/>
  </p:notesMasterIdLst>
  <p:handoutMasterIdLst>
    <p:handoutMasterId r:id="rId45"/>
  </p:handoutMasterIdLst>
  <p:sldIdLst>
    <p:sldId id="256" r:id="rId2"/>
    <p:sldId id="382" r:id="rId3"/>
    <p:sldId id="351" r:id="rId4"/>
    <p:sldId id="361" r:id="rId5"/>
    <p:sldId id="391" r:id="rId6"/>
    <p:sldId id="369" r:id="rId7"/>
    <p:sldId id="370" r:id="rId8"/>
    <p:sldId id="373" r:id="rId9"/>
    <p:sldId id="371" r:id="rId10"/>
    <p:sldId id="349" r:id="rId11"/>
    <p:sldId id="363" r:id="rId12"/>
    <p:sldId id="372" r:id="rId13"/>
    <p:sldId id="364" r:id="rId14"/>
    <p:sldId id="366" r:id="rId15"/>
    <p:sldId id="387" r:id="rId16"/>
    <p:sldId id="354" r:id="rId17"/>
    <p:sldId id="375" r:id="rId18"/>
    <p:sldId id="355" r:id="rId19"/>
    <p:sldId id="386" r:id="rId20"/>
    <p:sldId id="353" r:id="rId21"/>
    <p:sldId id="362" r:id="rId22"/>
    <p:sldId id="388" r:id="rId23"/>
    <p:sldId id="392" r:id="rId24"/>
    <p:sldId id="393" r:id="rId25"/>
    <p:sldId id="394" r:id="rId26"/>
    <p:sldId id="395" r:id="rId27"/>
    <p:sldId id="383" r:id="rId28"/>
    <p:sldId id="384" r:id="rId29"/>
    <p:sldId id="377" r:id="rId30"/>
    <p:sldId id="380" r:id="rId31"/>
    <p:sldId id="358" r:id="rId32"/>
    <p:sldId id="359" r:id="rId33"/>
    <p:sldId id="348" r:id="rId34"/>
    <p:sldId id="376" r:id="rId35"/>
    <p:sldId id="374" r:id="rId36"/>
    <p:sldId id="390" r:id="rId37"/>
    <p:sldId id="381" r:id="rId38"/>
    <p:sldId id="345" r:id="rId39"/>
    <p:sldId id="346" r:id="rId40"/>
    <p:sldId id="347" r:id="rId41"/>
    <p:sldId id="338" r:id="rId42"/>
    <p:sldId id="276" r:id="rId43"/>
  </p:sldIdLst>
  <p:sldSz cx="9144000" cy="6858000" type="screen4x3"/>
  <p:notesSz cx="6735763" cy="9869488"/>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FF"/>
    <a:srgbClr val="FF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1" autoAdjust="0"/>
    <p:restoredTop sz="94660" autoAdjust="0"/>
  </p:normalViewPr>
  <p:slideViewPr>
    <p:cSldViewPr>
      <p:cViewPr>
        <p:scale>
          <a:sx n="75" d="100"/>
          <a:sy n="75" d="100"/>
        </p:scale>
        <p:origin x="-918"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24246458955561595"/>
          <c:y val="0.1117437664041995"/>
          <c:w val="0.70563048692189356"/>
          <c:h val="0.70110764800233272"/>
        </c:manualLayout>
      </c:layout>
      <c:barChart>
        <c:barDir val="col"/>
        <c:grouping val="clustered"/>
        <c:ser>
          <c:idx val="0"/>
          <c:order val="0"/>
          <c:tx>
            <c:strRef>
              <c:f>Sheet1!$B$1</c:f>
              <c:strCache>
                <c:ptCount val="1"/>
                <c:pt idx="0">
                  <c:v>Area (000 ha)</c:v>
                </c:pt>
              </c:strCache>
            </c:strRef>
          </c:tx>
          <c:dLbls>
            <c:showVal val="1"/>
          </c:dLbls>
          <c:cat>
            <c:strRef>
              <c:f>Sheet1!$A$2:$A$6</c:f>
              <c:strCache>
                <c:ptCount val="5"/>
                <c:pt idx="0">
                  <c:v>2011-12</c:v>
                </c:pt>
                <c:pt idx="1">
                  <c:v>2012-13</c:v>
                </c:pt>
                <c:pt idx="2">
                  <c:v>2013-14</c:v>
                </c:pt>
                <c:pt idx="3">
                  <c:v>2014-15</c:v>
                </c:pt>
                <c:pt idx="4">
                  <c:v>2015-16</c:v>
                </c:pt>
              </c:strCache>
            </c:strRef>
          </c:cat>
          <c:val>
            <c:numRef>
              <c:f>Sheet1!$B$2:$B$6</c:f>
              <c:numCache>
                <c:formatCode>General</c:formatCode>
                <c:ptCount val="5"/>
                <c:pt idx="0">
                  <c:v>7567</c:v>
                </c:pt>
                <c:pt idx="1">
                  <c:v>7208</c:v>
                </c:pt>
                <c:pt idx="2">
                  <c:v>7264</c:v>
                </c:pt>
                <c:pt idx="3">
                  <c:v>7152</c:v>
                </c:pt>
                <c:pt idx="4">
                  <c:v>7052</c:v>
                </c:pt>
              </c:numCache>
            </c:numRef>
          </c:val>
        </c:ser>
        <c:axId val="75037312"/>
        <c:axId val="75035776"/>
      </c:barChart>
      <c:lineChart>
        <c:grouping val="stacked"/>
        <c:ser>
          <c:idx val="1"/>
          <c:order val="1"/>
          <c:tx>
            <c:strRef>
              <c:f>Sheet1!$C$1</c:f>
              <c:strCache>
                <c:ptCount val="1"/>
                <c:pt idx="0">
                  <c:v>production (000 ton)</c:v>
                </c:pt>
              </c:strCache>
            </c:strRef>
          </c:tx>
          <c:spPr>
            <a:ln w="76200">
              <a:solidFill>
                <a:srgbClr val="7030A0"/>
              </a:solidFill>
            </a:ln>
          </c:spPr>
          <c:marker>
            <c:symbol val="none"/>
          </c:marker>
          <c:cat>
            <c:strRef>
              <c:f>Sheet1!$A$2:$A$6</c:f>
              <c:strCache>
                <c:ptCount val="5"/>
                <c:pt idx="0">
                  <c:v>2011-12</c:v>
                </c:pt>
                <c:pt idx="1">
                  <c:v>2012-13</c:v>
                </c:pt>
                <c:pt idx="2">
                  <c:v>2013-14</c:v>
                </c:pt>
                <c:pt idx="3">
                  <c:v>2014-15</c:v>
                </c:pt>
                <c:pt idx="4">
                  <c:v>2015-16</c:v>
                </c:pt>
              </c:strCache>
            </c:strRef>
          </c:cat>
          <c:val>
            <c:numRef>
              <c:f>Sheet1!$C$2:$C$6</c:f>
              <c:numCache>
                <c:formatCode>General</c:formatCode>
                <c:ptCount val="5"/>
                <c:pt idx="0">
                  <c:v>29010</c:v>
                </c:pt>
                <c:pt idx="1">
                  <c:v>27704</c:v>
                </c:pt>
                <c:pt idx="2">
                  <c:v>28322</c:v>
                </c:pt>
                <c:pt idx="3">
                  <c:v>28193</c:v>
                </c:pt>
                <c:pt idx="4">
                  <c:v>27487</c:v>
                </c:pt>
              </c:numCache>
            </c:numRef>
          </c:val>
        </c:ser>
        <c:dLbls>
          <c:showVal val="1"/>
        </c:dLbls>
        <c:marker val="1"/>
        <c:axId val="75017600"/>
        <c:axId val="75016064"/>
      </c:lineChart>
      <c:valAx>
        <c:axId val="75016064"/>
        <c:scaling>
          <c:orientation val="minMax"/>
        </c:scaling>
        <c:axPos val="r"/>
        <c:numFmt formatCode="General" sourceLinked="1"/>
        <c:tickLblPos val="nextTo"/>
        <c:crossAx val="75017600"/>
        <c:crosses val="max"/>
        <c:crossBetween val="between"/>
      </c:valAx>
      <c:catAx>
        <c:axId val="75017600"/>
        <c:scaling>
          <c:orientation val="minMax"/>
        </c:scaling>
        <c:delete val="1"/>
        <c:axPos val="b"/>
        <c:tickLblPos val="none"/>
        <c:crossAx val="75016064"/>
        <c:crosses val="autoZero"/>
        <c:auto val="1"/>
        <c:lblAlgn val="ctr"/>
        <c:lblOffset val="100"/>
      </c:catAx>
      <c:valAx>
        <c:axId val="75035776"/>
        <c:scaling>
          <c:orientation val="minMax"/>
        </c:scaling>
        <c:axPos val="l"/>
        <c:numFmt formatCode="General" sourceLinked="1"/>
        <c:tickLblPos val="nextTo"/>
        <c:crossAx val="75037312"/>
        <c:crosses val="autoZero"/>
        <c:crossBetween val="between"/>
      </c:valAx>
      <c:catAx>
        <c:axId val="75037312"/>
        <c:scaling>
          <c:orientation val="minMax"/>
        </c:scaling>
        <c:delete val="1"/>
        <c:axPos val="b"/>
        <c:tickLblPos val="none"/>
        <c:crossAx val="75035776"/>
        <c:crosses val="autoZero"/>
        <c:auto val="1"/>
        <c:lblAlgn val="ctr"/>
        <c:lblOffset val="100"/>
      </c:catAx>
      <c:dTable>
        <c:showHorzBorder val="1"/>
        <c:showVertBorder val="1"/>
        <c:showOutline val="1"/>
        <c:txPr>
          <a:bodyPr/>
          <a:lstStyle/>
          <a:p>
            <a:pPr rtl="0">
              <a:defRPr sz="2000"/>
            </a:pPr>
            <a:endParaRPr lang="en-US"/>
          </a:p>
        </c:txPr>
      </c:dTable>
    </c:plotArea>
    <c:legend>
      <c:legendPos val="t"/>
      <c:txPr>
        <a:bodyPr/>
        <a:lstStyle/>
        <a:p>
          <a:pPr>
            <a:defRPr sz="2000"/>
          </a:pPr>
          <a:endParaRPr lang="en-U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view3D>
      <c:rAngAx val="1"/>
    </c:view3D>
    <c:plotArea>
      <c:layout/>
      <c:bar3DChart>
        <c:barDir val="col"/>
        <c:grouping val="clustered"/>
        <c:ser>
          <c:idx val="0"/>
          <c:order val="0"/>
          <c:tx>
            <c:strRef>
              <c:f>'[Chart in Microsoft Office PowerPoint]Sheet1'!$B$1</c:f>
              <c:strCache>
                <c:ptCount val="1"/>
                <c:pt idx="0">
                  <c:v>Rice</c:v>
                </c:pt>
              </c:strCache>
            </c:strRef>
          </c:tx>
          <c:cat>
            <c:strRef>
              <c:f>'[Chart in Microsoft Office PowerPoint]Sheet1'!$A$2:$A$5</c:f>
              <c:strCache>
                <c:ptCount val="4"/>
                <c:pt idx="0">
                  <c:v>2011-2012</c:v>
                </c:pt>
                <c:pt idx="1">
                  <c:v>2012-2013</c:v>
                </c:pt>
                <c:pt idx="2">
                  <c:v>2013-2014</c:v>
                </c:pt>
                <c:pt idx="3">
                  <c:v>2014-2015</c:v>
                </c:pt>
              </c:strCache>
            </c:strRef>
          </c:cat>
          <c:val>
            <c:numRef>
              <c:f>'[Chart in Microsoft Office PowerPoint]Sheet1'!$B$2:$B$5</c:f>
              <c:numCache>
                <c:formatCode>General</c:formatCode>
                <c:ptCount val="4"/>
                <c:pt idx="0">
                  <c:v>791087</c:v>
                </c:pt>
                <c:pt idx="1">
                  <c:v>1336570</c:v>
                </c:pt>
                <c:pt idx="2">
                  <c:v>986474</c:v>
                </c:pt>
                <c:pt idx="3">
                  <c:v>1393778</c:v>
                </c:pt>
              </c:numCache>
            </c:numRef>
          </c:val>
        </c:ser>
        <c:ser>
          <c:idx val="1"/>
          <c:order val="1"/>
          <c:tx>
            <c:strRef>
              <c:f>'[Chart in Microsoft Office PowerPoint]Sheet1'!$C$1</c:f>
              <c:strCache>
                <c:ptCount val="1"/>
                <c:pt idx="0">
                  <c:v>Broken</c:v>
                </c:pt>
              </c:strCache>
            </c:strRef>
          </c:tx>
          <c:cat>
            <c:strRef>
              <c:f>'[Chart in Microsoft Office PowerPoint]Sheet1'!$A$2:$A$5</c:f>
              <c:strCache>
                <c:ptCount val="4"/>
                <c:pt idx="0">
                  <c:v>2011-2012</c:v>
                </c:pt>
                <c:pt idx="1">
                  <c:v>2012-2013</c:v>
                </c:pt>
                <c:pt idx="2">
                  <c:v>2013-2014</c:v>
                </c:pt>
                <c:pt idx="3">
                  <c:v>2014-2015</c:v>
                </c:pt>
              </c:strCache>
            </c:strRef>
          </c:cat>
          <c:val>
            <c:numRef>
              <c:f>'[Chart in Microsoft Office PowerPoint]Sheet1'!$C$2:$C$5</c:f>
              <c:numCache>
                <c:formatCode>General</c:formatCode>
                <c:ptCount val="4"/>
                <c:pt idx="0">
                  <c:v>53105</c:v>
                </c:pt>
                <c:pt idx="1">
                  <c:v>117780</c:v>
                </c:pt>
                <c:pt idx="2">
                  <c:v>246893</c:v>
                </c:pt>
                <c:pt idx="3">
                  <c:v>418554</c:v>
                </c:pt>
              </c:numCache>
            </c:numRef>
          </c:val>
        </c:ser>
        <c:ser>
          <c:idx val="2"/>
          <c:order val="2"/>
          <c:tx>
            <c:strRef>
              <c:f>'[Chart in Microsoft Office PowerPoint]Sheet1'!$D$1</c:f>
              <c:strCache>
                <c:ptCount val="1"/>
                <c:pt idx="0">
                  <c:v>Total</c:v>
                </c:pt>
              </c:strCache>
            </c:strRef>
          </c:tx>
          <c:cat>
            <c:strRef>
              <c:f>'[Chart in Microsoft Office PowerPoint]Sheet1'!$A$2:$A$5</c:f>
              <c:strCache>
                <c:ptCount val="4"/>
                <c:pt idx="0">
                  <c:v>2011-2012</c:v>
                </c:pt>
                <c:pt idx="1">
                  <c:v>2012-2013</c:v>
                </c:pt>
                <c:pt idx="2">
                  <c:v>2013-2014</c:v>
                </c:pt>
                <c:pt idx="3">
                  <c:v>2014-2015</c:v>
                </c:pt>
              </c:strCache>
            </c:strRef>
          </c:cat>
          <c:val>
            <c:numRef>
              <c:f>'[Chart in Microsoft Office PowerPoint]Sheet1'!$D$2:$D$5</c:f>
              <c:numCache>
                <c:formatCode>General</c:formatCode>
                <c:ptCount val="4"/>
                <c:pt idx="0">
                  <c:v>844192</c:v>
                </c:pt>
                <c:pt idx="1">
                  <c:v>1454350</c:v>
                </c:pt>
                <c:pt idx="2">
                  <c:v>1233367</c:v>
                </c:pt>
                <c:pt idx="3">
                  <c:v>1812332</c:v>
                </c:pt>
              </c:numCache>
            </c:numRef>
          </c:val>
        </c:ser>
        <c:shape val="cylinder"/>
        <c:axId val="76769536"/>
        <c:axId val="76779520"/>
        <c:axId val="0"/>
      </c:bar3DChart>
      <c:catAx>
        <c:axId val="76769536"/>
        <c:scaling>
          <c:orientation val="minMax"/>
        </c:scaling>
        <c:axPos val="b"/>
        <c:numFmt formatCode="General" sourceLinked="0"/>
        <c:tickLblPos val="nextTo"/>
        <c:txPr>
          <a:bodyPr/>
          <a:lstStyle/>
          <a:p>
            <a:pPr>
              <a:defRPr sz="1600" b="1"/>
            </a:pPr>
            <a:endParaRPr lang="en-US"/>
          </a:p>
        </c:txPr>
        <c:crossAx val="76779520"/>
        <c:crosses val="autoZero"/>
        <c:auto val="1"/>
        <c:lblAlgn val="ctr"/>
        <c:lblOffset val="100"/>
      </c:catAx>
      <c:valAx>
        <c:axId val="76779520"/>
        <c:scaling>
          <c:orientation val="minMax"/>
        </c:scaling>
        <c:axPos val="l"/>
        <c:majorGridlines/>
        <c:numFmt formatCode="General" sourceLinked="1"/>
        <c:tickLblPos val="nextTo"/>
        <c:txPr>
          <a:bodyPr/>
          <a:lstStyle/>
          <a:p>
            <a:pPr>
              <a:defRPr sz="1400" b="1"/>
            </a:pPr>
            <a:endParaRPr lang="en-US"/>
          </a:p>
        </c:txPr>
        <c:crossAx val="76769536"/>
        <c:crosses val="autoZero"/>
        <c:crossBetween val="between"/>
        <c:dispUnits>
          <c:builtInUnit val="thousands"/>
          <c:dispUnitsLbl>
            <c:tx>
              <c:rich>
                <a:bodyPr/>
                <a:lstStyle/>
                <a:p>
                  <a:pPr>
                    <a:defRPr sz="1200"/>
                  </a:pPr>
                  <a:r>
                    <a:rPr lang="en-US" sz="1200"/>
                    <a:t>Thousands Metric Ton</a:t>
                  </a:r>
                </a:p>
              </c:rich>
            </c:tx>
          </c:dispUnitsLbl>
        </c:dispUnits>
      </c:valAx>
    </c:plotArea>
    <c:legend>
      <c:legendPos val="r"/>
      <c:txPr>
        <a:bodyPr/>
        <a:lstStyle/>
        <a:p>
          <a:pPr>
            <a:defRPr sz="1600" b="1"/>
          </a:pPr>
          <a:endParaRPr lang="en-US"/>
        </a:p>
      </c:txPr>
    </c:legend>
    <c:plotVisOnly val="1"/>
    <c:dispBlanksAs val="gap"/>
  </c:chart>
  <c:externalData r:id="rId1"/>
</c:chartSpace>
</file>

<file path=ppt/diagrams/_rels/data2.xml.rels><?xml version="1.0" encoding="UTF-8" standalone="yes"?>
<Relationships xmlns="http://schemas.openxmlformats.org/package/2006/relationships"><Relationship Id="rId1" Type="http://schemas.openxmlformats.org/officeDocument/2006/relationships/image" Target="../media/image3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DA1C83-1D77-1A48-A3AB-F67547AED659}"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nl-NL"/>
        </a:p>
      </dgm:t>
    </dgm:pt>
    <dgm:pt modelId="{855FD0F9-9160-C840-8C3D-9412587789A4}">
      <dgm:prSet/>
      <dgm:spPr/>
      <dgm:t>
        <a:bodyPr/>
        <a:lstStyle/>
        <a:p>
          <a:pPr rtl="0"/>
          <a:r>
            <a:rPr lang="en-US" noProof="0" dirty="0" smtClean="0"/>
            <a:t>2013-2014: Development of the Myanmar National Export Strategy</a:t>
          </a:r>
          <a:endParaRPr lang="en-US" noProof="0" dirty="0"/>
        </a:p>
      </dgm:t>
    </dgm:pt>
    <dgm:pt modelId="{EF33C3F4-7924-7649-B128-5F805F36F7EC}" type="parTrans" cxnId="{60F031E4-7461-4A42-8B2C-81CD746B1380}">
      <dgm:prSet/>
      <dgm:spPr/>
      <dgm:t>
        <a:bodyPr/>
        <a:lstStyle/>
        <a:p>
          <a:endParaRPr lang="en-US" noProof="0" dirty="0"/>
        </a:p>
      </dgm:t>
    </dgm:pt>
    <dgm:pt modelId="{3C9ABB50-7776-8F46-8F21-45EEECBA8D76}" type="sibTrans" cxnId="{60F031E4-7461-4A42-8B2C-81CD746B1380}">
      <dgm:prSet/>
      <dgm:spPr/>
      <dgm:t>
        <a:bodyPr/>
        <a:lstStyle/>
        <a:p>
          <a:endParaRPr lang="en-US" noProof="0" dirty="0"/>
        </a:p>
      </dgm:t>
    </dgm:pt>
    <dgm:pt modelId="{DC80850D-DBEA-AB41-A9D1-9ADE3C387156}">
      <dgm:prSet custT="1"/>
      <dgm:spPr/>
      <dgm:t>
        <a:bodyPr/>
        <a:lstStyle/>
        <a:p>
          <a:pPr rtl="0"/>
          <a:r>
            <a:rPr lang="en-US" sz="1600" noProof="0" dirty="0" smtClean="0"/>
            <a:t>Analyses of important economic sectors in Myanmar with high export potential</a:t>
          </a:r>
          <a:endParaRPr lang="en-US" sz="1600" noProof="0" dirty="0"/>
        </a:p>
      </dgm:t>
    </dgm:pt>
    <dgm:pt modelId="{03FF0372-A875-3A4F-B38A-F88A7A97D30C}" type="parTrans" cxnId="{C36C6AFD-D609-F64D-998F-BA55C16BB824}">
      <dgm:prSet/>
      <dgm:spPr/>
      <dgm:t>
        <a:bodyPr/>
        <a:lstStyle/>
        <a:p>
          <a:endParaRPr lang="en-US" noProof="0" dirty="0"/>
        </a:p>
      </dgm:t>
    </dgm:pt>
    <dgm:pt modelId="{9C562C14-6658-3C43-8635-C4ECE92FC734}" type="sibTrans" cxnId="{C36C6AFD-D609-F64D-998F-BA55C16BB824}">
      <dgm:prSet/>
      <dgm:spPr/>
      <dgm:t>
        <a:bodyPr/>
        <a:lstStyle/>
        <a:p>
          <a:endParaRPr lang="en-US" noProof="0" dirty="0"/>
        </a:p>
      </dgm:t>
    </dgm:pt>
    <dgm:pt modelId="{1D667ABB-1BC6-8C4F-AC46-81869909105C}">
      <dgm:prSet custT="1"/>
      <dgm:spPr/>
      <dgm:t>
        <a:bodyPr/>
        <a:lstStyle/>
        <a:p>
          <a:pPr rtl="0"/>
          <a:r>
            <a:rPr lang="en-US" sz="1600" noProof="0" dirty="0" smtClean="0"/>
            <a:t>Analyses of the 'bottlenecks' hampering this export potential to come to full growth. </a:t>
          </a:r>
          <a:endParaRPr lang="en-US" sz="1600" noProof="0" dirty="0"/>
        </a:p>
      </dgm:t>
    </dgm:pt>
    <dgm:pt modelId="{62F3B138-9EA1-6B40-A533-1EAFE6A78EA5}" type="parTrans" cxnId="{3E619623-4E03-0A4A-B9DF-5322E05971F0}">
      <dgm:prSet/>
      <dgm:spPr/>
      <dgm:t>
        <a:bodyPr/>
        <a:lstStyle/>
        <a:p>
          <a:endParaRPr lang="en-US" noProof="0" dirty="0"/>
        </a:p>
      </dgm:t>
    </dgm:pt>
    <dgm:pt modelId="{A296578C-681D-FA43-8079-C66A11D98F3B}" type="sibTrans" cxnId="{3E619623-4E03-0A4A-B9DF-5322E05971F0}">
      <dgm:prSet/>
      <dgm:spPr/>
      <dgm:t>
        <a:bodyPr/>
        <a:lstStyle/>
        <a:p>
          <a:endParaRPr lang="en-US" noProof="0" dirty="0"/>
        </a:p>
      </dgm:t>
    </dgm:pt>
    <dgm:pt modelId="{E6C81E59-2D72-3E43-B3A6-DF7D1382F3F6}">
      <dgm:prSet custT="1"/>
      <dgm:spPr/>
      <dgm:t>
        <a:bodyPr/>
        <a:lstStyle/>
        <a:p>
          <a:pPr rtl="0"/>
          <a:r>
            <a:rPr lang="en-US" sz="1600" noProof="0" dirty="0" smtClean="0"/>
            <a:t>March 2015: Official launch of the Myanmar National Export Strategy by Vice president of Myanmar</a:t>
          </a:r>
          <a:endParaRPr lang="en-US" sz="1600" noProof="0" dirty="0"/>
        </a:p>
      </dgm:t>
    </dgm:pt>
    <dgm:pt modelId="{2668613B-891E-7542-86E1-D552C5C56E98}" type="parTrans" cxnId="{9F5AD68A-177C-A048-95CA-A94F933BCCB0}">
      <dgm:prSet/>
      <dgm:spPr/>
      <dgm:t>
        <a:bodyPr/>
        <a:lstStyle/>
        <a:p>
          <a:endParaRPr lang="en-US" noProof="0" dirty="0"/>
        </a:p>
      </dgm:t>
    </dgm:pt>
    <dgm:pt modelId="{DD8A8922-61E9-8F41-9AA9-2B9FD35FAED5}" type="sibTrans" cxnId="{9F5AD68A-177C-A048-95CA-A94F933BCCB0}">
      <dgm:prSet/>
      <dgm:spPr/>
      <dgm:t>
        <a:bodyPr/>
        <a:lstStyle/>
        <a:p>
          <a:endParaRPr lang="en-US" noProof="0" dirty="0"/>
        </a:p>
      </dgm:t>
    </dgm:pt>
    <dgm:pt modelId="{2F725DD0-E87B-D543-B0C7-C135A69E8902}">
      <dgm:prSet/>
      <dgm:spPr/>
      <dgm:t>
        <a:bodyPr/>
        <a:lstStyle/>
        <a:p>
          <a:pPr rtl="0"/>
          <a:r>
            <a:rPr lang="en-US" noProof="0" dirty="0" smtClean="0"/>
            <a:t>Result: 7 sectors + 4 cross sector topics identified that will get priority focus in order to enhance Myanmar's export.</a:t>
          </a:r>
          <a:endParaRPr lang="en-US" noProof="0" dirty="0"/>
        </a:p>
      </dgm:t>
    </dgm:pt>
    <dgm:pt modelId="{FA484EE3-C51C-7946-8D58-2FC3D560001C}" type="sibTrans" cxnId="{FBE6DD5E-C104-D84A-8920-A9E080B20953}">
      <dgm:prSet/>
      <dgm:spPr/>
      <dgm:t>
        <a:bodyPr/>
        <a:lstStyle/>
        <a:p>
          <a:endParaRPr lang="en-US" noProof="0" dirty="0"/>
        </a:p>
      </dgm:t>
    </dgm:pt>
    <dgm:pt modelId="{13DCE953-0231-EC4B-9A60-E3DA0DF8843E}" type="parTrans" cxnId="{FBE6DD5E-C104-D84A-8920-A9E080B20953}">
      <dgm:prSet/>
      <dgm:spPr/>
      <dgm:t>
        <a:bodyPr/>
        <a:lstStyle/>
        <a:p>
          <a:endParaRPr lang="en-US" noProof="0" dirty="0"/>
        </a:p>
      </dgm:t>
    </dgm:pt>
    <dgm:pt modelId="{7E89A9E8-987F-6C43-AB3A-4A4B4E0DD5B7}" type="pres">
      <dgm:prSet presAssocID="{7BDA1C83-1D77-1A48-A3AB-F67547AED659}" presName="Name0" presStyleCnt="0">
        <dgm:presLayoutVars>
          <dgm:dir/>
          <dgm:animLvl val="lvl"/>
          <dgm:resizeHandles val="exact"/>
        </dgm:presLayoutVars>
      </dgm:prSet>
      <dgm:spPr/>
      <dgm:t>
        <a:bodyPr/>
        <a:lstStyle/>
        <a:p>
          <a:endParaRPr lang="en-GB"/>
        </a:p>
      </dgm:t>
    </dgm:pt>
    <dgm:pt modelId="{5F2AF9C0-8708-6F40-B122-18A479CBB170}" type="pres">
      <dgm:prSet presAssocID="{2F725DD0-E87B-D543-B0C7-C135A69E8902}" presName="boxAndChildren" presStyleCnt="0"/>
      <dgm:spPr/>
    </dgm:pt>
    <dgm:pt modelId="{F479D493-34DB-2941-8EEE-D39424408BCD}" type="pres">
      <dgm:prSet presAssocID="{2F725DD0-E87B-D543-B0C7-C135A69E8902}" presName="parentTextBox" presStyleLbl="node1" presStyleIdx="0" presStyleCnt="3" custLinFactNeighborY="-68571"/>
      <dgm:spPr/>
      <dgm:t>
        <a:bodyPr/>
        <a:lstStyle/>
        <a:p>
          <a:endParaRPr lang="en-GB"/>
        </a:p>
      </dgm:t>
    </dgm:pt>
    <dgm:pt modelId="{E36BF7DE-B5FF-9842-8625-E197DA2CDAB4}" type="pres">
      <dgm:prSet presAssocID="{DD8A8922-61E9-8F41-9AA9-2B9FD35FAED5}" presName="sp" presStyleCnt="0"/>
      <dgm:spPr/>
    </dgm:pt>
    <dgm:pt modelId="{DC648B5A-1BAB-C44E-9625-DA022578B180}" type="pres">
      <dgm:prSet presAssocID="{E6C81E59-2D72-3E43-B3A6-DF7D1382F3F6}" presName="arrowAndChildren" presStyleCnt="0"/>
      <dgm:spPr/>
    </dgm:pt>
    <dgm:pt modelId="{50A7490D-713D-A946-8A27-2EA4A974D6AA}" type="pres">
      <dgm:prSet presAssocID="{E6C81E59-2D72-3E43-B3A6-DF7D1382F3F6}" presName="parentTextArrow" presStyleLbl="node1" presStyleIdx="1" presStyleCnt="3" custLinFactNeighborY="-22316"/>
      <dgm:spPr/>
      <dgm:t>
        <a:bodyPr/>
        <a:lstStyle/>
        <a:p>
          <a:endParaRPr lang="nl-NL"/>
        </a:p>
      </dgm:t>
    </dgm:pt>
    <dgm:pt modelId="{F8A172E7-6E8F-2646-BA6F-4D11532765BC}" type="pres">
      <dgm:prSet presAssocID="{3C9ABB50-7776-8F46-8F21-45EEECBA8D76}" presName="sp" presStyleCnt="0"/>
      <dgm:spPr/>
    </dgm:pt>
    <dgm:pt modelId="{90C25075-8B8D-824C-8CC0-143374634DD1}" type="pres">
      <dgm:prSet presAssocID="{855FD0F9-9160-C840-8C3D-9412587789A4}" presName="arrowAndChildren" presStyleCnt="0"/>
      <dgm:spPr/>
    </dgm:pt>
    <dgm:pt modelId="{BCC18C88-2820-A645-ABF3-1317058A7290}" type="pres">
      <dgm:prSet presAssocID="{855FD0F9-9160-C840-8C3D-9412587789A4}" presName="parentTextArrow" presStyleLbl="node1" presStyleIdx="1" presStyleCnt="3"/>
      <dgm:spPr/>
      <dgm:t>
        <a:bodyPr/>
        <a:lstStyle/>
        <a:p>
          <a:endParaRPr lang="en-GB"/>
        </a:p>
      </dgm:t>
    </dgm:pt>
    <dgm:pt modelId="{41782B4E-D9C9-3B4F-87D0-C38D95DD1687}" type="pres">
      <dgm:prSet presAssocID="{855FD0F9-9160-C840-8C3D-9412587789A4}" presName="arrow" presStyleLbl="node1" presStyleIdx="2" presStyleCnt="3" custLinFactNeighborX="126" custLinFactNeighborY="181"/>
      <dgm:spPr/>
      <dgm:t>
        <a:bodyPr/>
        <a:lstStyle/>
        <a:p>
          <a:endParaRPr lang="en-GB"/>
        </a:p>
      </dgm:t>
    </dgm:pt>
    <dgm:pt modelId="{8843F902-1945-1548-AACF-3F4B9E182C6F}" type="pres">
      <dgm:prSet presAssocID="{855FD0F9-9160-C840-8C3D-9412587789A4}" presName="descendantArrow" presStyleCnt="0"/>
      <dgm:spPr/>
    </dgm:pt>
    <dgm:pt modelId="{1708C11D-3991-BD48-9D44-3E909365F367}" type="pres">
      <dgm:prSet presAssocID="{DC80850D-DBEA-AB41-A9D1-9ADE3C387156}" presName="childTextArrow" presStyleLbl="fgAccFollowNode1" presStyleIdx="0" presStyleCnt="2">
        <dgm:presLayoutVars>
          <dgm:bulletEnabled val="1"/>
        </dgm:presLayoutVars>
      </dgm:prSet>
      <dgm:spPr/>
      <dgm:t>
        <a:bodyPr/>
        <a:lstStyle/>
        <a:p>
          <a:endParaRPr lang="en-GB"/>
        </a:p>
      </dgm:t>
    </dgm:pt>
    <dgm:pt modelId="{CF71E0A2-8F7C-5744-BF87-B98B2E1B4722}" type="pres">
      <dgm:prSet presAssocID="{1D667ABB-1BC6-8C4F-AC46-81869909105C}" presName="childTextArrow" presStyleLbl="fgAccFollowNode1" presStyleIdx="1" presStyleCnt="2">
        <dgm:presLayoutVars>
          <dgm:bulletEnabled val="1"/>
        </dgm:presLayoutVars>
      </dgm:prSet>
      <dgm:spPr/>
      <dgm:t>
        <a:bodyPr/>
        <a:lstStyle/>
        <a:p>
          <a:endParaRPr lang="en-GB"/>
        </a:p>
      </dgm:t>
    </dgm:pt>
  </dgm:ptLst>
  <dgm:cxnLst>
    <dgm:cxn modelId="{C36C6AFD-D609-F64D-998F-BA55C16BB824}" srcId="{855FD0F9-9160-C840-8C3D-9412587789A4}" destId="{DC80850D-DBEA-AB41-A9D1-9ADE3C387156}" srcOrd="0" destOrd="0" parTransId="{03FF0372-A875-3A4F-B38A-F88A7A97D30C}" sibTransId="{9C562C14-6658-3C43-8635-C4ECE92FC734}"/>
    <dgm:cxn modelId="{074159F8-0324-40CA-B887-A64DABC3AA00}" type="presOf" srcId="{855FD0F9-9160-C840-8C3D-9412587789A4}" destId="{41782B4E-D9C9-3B4F-87D0-C38D95DD1687}" srcOrd="1" destOrd="0" presId="urn:microsoft.com/office/officeart/2005/8/layout/process4"/>
    <dgm:cxn modelId="{91E76E5F-8F1E-48A9-9306-0953F8D499AC}" type="presOf" srcId="{7BDA1C83-1D77-1A48-A3AB-F67547AED659}" destId="{7E89A9E8-987F-6C43-AB3A-4A4B4E0DD5B7}" srcOrd="0" destOrd="0" presId="urn:microsoft.com/office/officeart/2005/8/layout/process4"/>
    <dgm:cxn modelId="{78E62C26-256B-4B55-9003-DBCF025159FC}" type="presOf" srcId="{1D667ABB-1BC6-8C4F-AC46-81869909105C}" destId="{CF71E0A2-8F7C-5744-BF87-B98B2E1B4722}" srcOrd="0" destOrd="0" presId="urn:microsoft.com/office/officeart/2005/8/layout/process4"/>
    <dgm:cxn modelId="{1B34CCDF-BB85-47D6-9A3E-B0AC369BF288}" type="presOf" srcId="{2F725DD0-E87B-D543-B0C7-C135A69E8902}" destId="{F479D493-34DB-2941-8EEE-D39424408BCD}" srcOrd="0" destOrd="0" presId="urn:microsoft.com/office/officeart/2005/8/layout/process4"/>
    <dgm:cxn modelId="{623A206B-2041-42BE-97B0-535F3C87DA7C}" type="presOf" srcId="{855FD0F9-9160-C840-8C3D-9412587789A4}" destId="{BCC18C88-2820-A645-ABF3-1317058A7290}" srcOrd="0" destOrd="0" presId="urn:microsoft.com/office/officeart/2005/8/layout/process4"/>
    <dgm:cxn modelId="{FBE6DD5E-C104-D84A-8920-A9E080B20953}" srcId="{7BDA1C83-1D77-1A48-A3AB-F67547AED659}" destId="{2F725DD0-E87B-D543-B0C7-C135A69E8902}" srcOrd="2" destOrd="0" parTransId="{13DCE953-0231-EC4B-9A60-E3DA0DF8843E}" sibTransId="{FA484EE3-C51C-7946-8D58-2FC3D560001C}"/>
    <dgm:cxn modelId="{9F5AD68A-177C-A048-95CA-A94F933BCCB0}" srcId="{7BDA1C83-1D77-1A48-A3AB-F67547AED659}" destId="{E6C81E59-2D72-3E43-B3A6-DF7D1382F3F6}" srcOrd="1" destOrd="0" parTransId="{2668613B-891E-7542-86E1-D552C5C56E98}" sibTransId="{DD8A8922-61E9-8F41-9AA9-2B9FD35FAED5}"/>
    <dgm:cxn modelId="{3E619623-4E03-0A4A-B9DF-5322E05971F0}" srcId="{855FD0F9-9160-C840-8C3D-9412587789A4}" destId="{1D667ABB-1BC6-8C4F-AC46-81869909105C}" srcOrd="1" destOrd="0" parTransId="{62F3B138-9EA1-6B40-A533-1EAFE6A78EA5}" sibTransId="{A296578C-681D-FA43-8079-C66A11D98F3B}"/>
    <dgm:cxn modelId="{698E5C17-DFF3-4163-95FE-DDA6FA3883AB}" type="presOf" srcId="{DC80850D-DBEA-AB41-A9D1-9ADE3C387156}" destId="{1708C11D-3991-BD48-9D44-3E909365F367}" srcOrd="0" destOrd="0" presId="urn:microsoft.com/office/officeart/2005/8/layout/process4"/>
    <dgm:cxn modelId="{89DDB195-7855-4DB9-888A-836974B3D601}" type="presOf" srcId="{E6C81E59-2D72-3E43-B3A6-DF7D1382F3F6}" destId="{50A7490D-713D-A946-8A27-2EA4A974D6AA}" srcOrd="0" destOrd="0" presId="urn:microsoft.com/office/officeart/2005/8/layout/process4"/>
    <dgm:cxn modelId="{60F031E4-7461-4A42-8B2C-81CD746B1380}" srcId="{7BDA1C83-1D77-1A48-A3AB-F67547AED659}" destId="{855FD0F9-9160-C840-8C3D-9412587789A4}" srcOrd="0" destOrd="0" parTransId="{EF33C3F4-7924-7649-B128-5F805F36F7EC}" sibTransId="{3C9ABB50-7776-8F46-8F21-45EEECBA8D76}"/>
    <dgm:cxn modelId="{38226A4B-29C5-451A-AD75-9A079697DC58}" type="presParOf" srcId="{7E89A9E8-987F-6C43-AB3A-4A4B4E0DD5B7}" destId="{5F2AF9C0-8708-6F40-B122-18A479CBB170}" srcOrd="0" destOrd="0" presId="urn:microsoft.com/office/officeart/2005/8/layout/process4"/>
    <dgm:cxn modelId="{66FE7027-E6F0-4EF6-8447-462666A45F2D}" type="presParOf" srcId="{5F2AF9C0-8708-6F40-B122-18A479CBB170}" destId="{F479D493-34DB-2941-8EEE-D39424408BCD}" srcOrd="0" destOrd="0" presId="urn:microsoft.com/office/officeart/2005/8/layout/process4"/>
    <dgm:cxn modelId="{00F8431F-86A1-4D78-BDC2-ED92CAF96028}" type="presParOf" srcId="{7E89A9E8-987F-6C43-AB3A-4A4B4E0DD5B7}" destId="{E36BF7DE-B5FF-9842-8625-E197DA2CDAB4}" srcOrd="1" destOrd="0" presId="urn:microsoft.com/office/officeart/2005/8/layout/process4"/>
    <dgm:cxn modelId="{4174E558-BD76-454B-982C-E100A593042B}" type="presParOf" srcId="{7E89A9E8-987F-6C43-AB3A-4A4B4E0DD5B7}" destId="{DC648B5A-1BAB-C44E-9625-DA022578B180}" srcOrd="2" destOrd="0" presId="urn:microsoft.com/office/officeart/2005/8/layout/process4"/>
    <dgm:cxn modelId="{4E206E9E-5B5E-4351-9BEE-5C94EA428D3D}" type="presParOf" srcId="{DC648B5A-1BAB-C44E-9625-DA022578B180}" destId="{50A7490D-713D-A946-8A27-2EA4A974D6AA}" srcOrd="0" destOrd="0" presId="urn:microsoft.com/office/officeart/2005/8/layout/process4"/>
    <dgm:cxn modelId="{9D90584A-6610-4CDC-B32E-D2D1EE37AFD2}" type="presParOf" srcId="{7E89A9E8-987F-6C43-AB3A-4A4B4E0DD5B7}" destId="{F8A172E7-6E8F-2646-BA6F-4D11532765BC}" srcOrd="3" destOrd="0" presId="urn:microsoft.com/office/officeart/2005/8/layout/process4"/>
    <dgm:cxn modelId="{72976092-B114-4934-9B2D-CE3538678DB8}" type="presParOf" srcId="{7E89A9E8-987F-6C43-AB3A-4A4B4E0DD5B7}" destId="{90C25075-8B8D-824C-8CC0-143374634DD1}" srcOrd="4" destOrd="0" presId="urn:microsoft.com/office/officeart/2005/8/layout/process4"/>
    <dgm:cxn modelId="{C9EA6A41-5905-440E-96E7-467D5E61E409}" type="presParOf" srcId="{90C25075-8B8D-824C-8CC0-143374634DD1}" destId="{BCC18C88-2820-A645-ABF3-1317058A7290}" srcOrd="0" destOrd="0" presId="urn:microsoft.com/office/officeart/2005/8/layout/process4"/>
    <dgm:cxn modelId="{0630175B-7F8A-4201-AC3E-F05BD43805D0}" type="presParOf" srcId="{90C25075-8B8D-824C-8CC0-143374634DD1}" destId="{41782B4E-D9C9-3B4F-87D0-C38D95DD1687}" srcOrd="1" destOrd="0" presId="urn:microsoft.com/office/officeart/2005/8/layout/process4"/>
    <dgm:cxn modelId="{5D9C3B69-D037-409A-AC35-2984BA41D01F}" type="presParOf" srcId="{90C25075-8B8D-824C-8CC0-143374634DD1}" destId="{8843F902-1945-1548-AACF-3F4B9E182C6F}" srcOrd="2" destOrd="0" presId="urn:microsoft.com/office/officeart/2005/8/layout/process4"/>
    <dgm:cxn modelId="{2A18C4D0-ED6E-4F37-B26C-38BD253DA3DA}" type="presParOf" srcId="{8843F902-1945-1548-AACF-3F4B9E182C6F}" destId="{1708C11D-3991-BD48-9D44-3E909365F367}" srcOrd="0" destOrd="0" presId="urn:microsoft.com/office/officeart/2005/8/layout/process4"/>
    <dgm:cxn modelId="{769DAB07-86F3-46D3-AB72-B61C33003152}" type="presParOf" srcId="{8843F902-1945-1548-AACF-3F4B9E182C6F}" destId="{CF71E0A2-8F7C-5744-BF87-B98B2E1B4722}" srcOrd="1"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D66AC6-8217-4AD2-90BF-D7336214CDD6}" type="doc">
      <dgm:prSet loTypeId="urn:microsoft.com/office/officeart/2005/8/layout/vList3#1" loCatId="list" qsTypeId="urn:microsoft.com/office/officeart/2005/8/quickstyle/simple1" qsCatId="simple" csTypeId="urn:microsoft.com/office/officeart/2005/8/colors/accent1_2" csCatId="accent1"/>
      <dgm:spPr/>
      <dgm:t>
        <a:bodyPr/>
        <a:lstStyle/>
        <a:p>
          <a:endParaRPr lang="en-US"/>
        </a:p>
      </dgm:t>
    </dgm:pt>
    <dgm:pt modelId="{A220E290-F65C-4B43-A312-A0DA5DDBF697}">
      <dgm:prSet/>
      <dgm:spPr/>
      <dgm:t>
        <a:bodyPr/>
        <a:lstStyle/>
        <a:p>
          <a:pPr rtl="0"/>
          <a:r>
            <a:rPr lang="en-US" dirty="0" smtClean="0"/>
            <a:t>Thank you very much for your kind attention. </a:t>
          </a:r>
          <a:endParaRPr lang="en-US" dirty="0"/>
        </a:p>
      </dgm:t>
    </dgm:pt>
    <dgm:pt modelId="{997392EF-8C5C-4FDB-A558-50FE75AFF686}" type="parTrans" cxnId="{F73442DE-848D-4E8B-B831-A6739BB9EB03}">
      <dgm:prSet/>
      <dgm:spPr/>
      <dgm:t>
        <a:bodyPr/>
        <a:lstStyle/>
        <a:p>
          <a:endParaRPr lang="en-US"/>
        </a:p>
      </dgm:t>
    </dgm:pt>
    <dgm:pt modelId="{BB25D80F-9EC0-45D2-94CE-A0545C95E3D7}" type="sibTrans" cxnId="{F73442DE-848D-4E8B-B831-A6739BB9EB03}">
      <dgm:prSet/>
      <dgm:spPr/>
      <dgm:t>
        <a:bodyPr/>
        <a:lstStyle/>
        <a:p>
          <a:endParaRPr lang="en-US"/>
        </a:p>
      </dgm:t>
    </dgm:pt>
    <dgm:pt modelId="{BB622094-1E7B-4D91-AAB9-9FB1C4D4E031}" type="pres">
      <dgm:prSet presAssocID="{3DD66AC6-8217-4AD2-90BF-D7336214CDD6}" presName="linearFlow" presStyleCnt="0">
        <dgm:presLayoutVars>
          <dgm:dir/>
          <dgm:resizeHandles val="exact"/>
        </dgm:presLayoutVars>
      </dgm:prSet>
      <dgm:spPr/>
      <dgm:t>
        <a:bodyPr/>
        <a:lstStyle/>
        <a:p>
          <a:endParaRPr lang="en-US"/>
        </a:p>
      </dgm:t>
    </dgm:pt>
    <dgm:pt modelId="{6F7A680A-BCCD-4C2D-9EC0-F4A2586B6E78}" type="pres">
      <dgm:prSet presAssocID="{A220E290-F65C-4B43-A312-A0DA5DDBF697}" presName="composite" presStyleCnt="0"/>
      <dgm:spPr/>
    </dgm:pt>
    <dgm:pt modelId="{04F0E035-B9E3-449A-A9EF-21FC0F317BC2}" type="pres">
      <dgm:prSet presAssocID="{A220E290-F65C-4B43-A312-A0DA5DDBF697}" presName="imgShp" presStyleLbl="fgImgPlace1" presStyleIdx="0" presStyleCnt="1"/>
      <dgm:spPr>
        <a:blipFill rotWithShape="0">
          <a:blip xmlns:r="http://schemas.openxmlformats.org/officeDocument/2006/relationships" r:embed="rId1"/>
          <a:stretch>
            <a:fillRect/>
          </a:stretch>
        </a:blipFill>
      </dgm:spPr>
    </dgm:pt>
    <dgm:pt modelId="{3B6B9A9D-6EC1-4A84-B535-EAFF516EAA4A}" type="pres">
      <dgm:prSet presAssocID="{A220E290-F65C-4B43-A312-A0DA5DDBF697}" presName="txShp" presStyleLbl="node1" presStyleIdx="0" presStyleCnt="1">
        <dgm:presLayoutVars>
          <dgm:bulletEnabled val="1"/>
        </dgm:presLayoutVars>
      </dgm:prSet>
      <dgm:spPr/>
      <dgm:t>
        <a:bodyPr/>
        <a:lstStyle/>
        <a:p>
          <a:endParaRPr lang="en-US"/>
        </a:p>
      </dgm:t>
    </dgm:pt>
  </dgm:ptLst>
  <dgm:cxnLst>
    <dgm:cxn modelId="{8AA00ECA-F11F-4AA2-9471-54E184F3DBE1}" type="presOf" srcId="{A220E290-F65C-4B43-A312-A0DA5DDBF697}" destId="{3B6B9A9D-6EC1-4A84-B535-EAFF516EAA4A}" srcOrd="0" destOrd="0" presId="urn:microsoft.com/office/officeart/2005/8/layout/vList3#1"/>
    <dgm:cxn modelId="{DA53EDCB-C1D4-4065-90D5-D7D6D14A9181}" type="presOf" srcId="{3DD66AC6-8217-4AD2-90BF-D7336214CDD6}" destId="{BB622094-1E7B-4D91-AAB9-9FB1C4D4E031}" srcOrd="0" destOrd="0" presId="urn:microsoft.com/office/officeart/2005/8/layout/vList3#1"/>
    <dgm:cxn modelId="{F73442DE-848D-4E8B-B831-A6739BB9EB03}" srcId="{3DD66AC6-8217-4AD2-90BF-D7336214CDD6}" destId="{A220E290-F65C-4B43-A312-A0DA5DDBF697}" srcOrd="0" destOrd="0" parTransId="{997392EF-8C5C-4FDB-A558-50FE75AFF686}" sibTransId="{BB25D80F-9EC0-45D2-94CE-A0545C95E3D7}"/>
    <dgm:cxn modelId="{42698B24-C3E4-4501-A89B-73692EDDBEB6}" type="presParOf" srcId="{BB622094-1E7B-4D91-AAB9-9FB1C4D4E031}" destId="{6F7A680A-BCCD-4C2D-9EC0-F4A2586B6E78}" srcOrd="0" destOrd="0" presId="urn:microsoft.com/office/officeart/2005/8/layout/vList3#1"/>
    <dgm:cxn modelId="{ED898682-C20E-4D14-A7C5-4FFD7D8FBC02}" type="presParOf" srcId="{6F7A680A-BCCD-4C2D-9EC0-F4A2586B6E78}" destId="{04F0E035-B9E3-449A-A9EF-21FC0F317BC2}" srcOrd="0" destOrd="0" presId="urn:microsoft.com/office/officeart/2005/8/layout/vList3#1"/>
    <dgm:cxn modelId="{6765EB28-1D94-4867-AB22-C35E508F20D1}" type="presParOf" srcId="{6F7A680A-BCCD-4C2D-9EC0-F4A2586B6E78}" destId="{3B6B9A9D-6EC1-4A84-B535-EAFF516EAA4A}"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79D493-34DB-2941-8EEE-D39424408BCD}">
      <dsp:nvSpPr>
        <dsp:cNvPr id="0" name=""/>
        <dsp:cNvSpPr/>
      </dsp:nvSpPr>
      <dsp:spPr>
        <a:xfrm>
          <a:off x="0" y="2133603"/>
          <a:ext cx="8229599" cy="90368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kern="1200" noProof="0" dirty="0" smtClean="0"/>
            <a:t>Result: 7 sectors + 4 cross sector topics identified that will get priority focus in order to enhance Myanmar's export.</a:t>
          </a:r>
          <a:endParaRPr lang="en-US" sz="1700" kern="1200" noProof="0" dirty="0"/>
        </a:p>
      </dsp:txBody>
      <dsp:txXfrm>
        <a:off x="0" y="2133603"/>
        <a:ext cx="8229599" cy="903684"/>
      </dsp:txXfrm>
    </dsp:sp>
    <dsp:sp modelId="{50A7490D-713D-A946-8A27-2EA4A974D6AA}">
      <dsp:nvSpPr>
        <dsp:cNvPr id="0" name=""/>
        <dsp:cNvSpPr/>
      </dsp:nvSpPr>
      <dsp:spPr>
        <a:xfrm rot="10800000">
          <a:off x="0" y="1066795"/>
          <a:ext cx="8229599" cy="1389866"/>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noProof="0" dirty="0" smtClean="0"/>
            <a:t>March 2015: Official launch of the Myanmar National Export Strategy by Vice president of Myanmar</a:t>
          </a:r>
          <a:endParaRPr lang="en-US" sz="1600" kern="1200" noProof="0" dirty="0"/>
        </a:p>
      </dsp:txBody>
      <dsp:txXfrm rot="10800000">
        <a:off x="0" y="1066795"/>
        <a:ext cx="8229599" cy="1389866"/>
      </dsp:txXfrm>
    </dsp:sp>
    <dsp:sp modelId="{41782B4E-D9C9-3B4F-87D0-C38D95DD1687}">
      <dsp:nvSpPr>
        <dsp:cNvPr id="0" name=""/>
        <dsp:cNvSpPr/>
      </dsp:nvSpPr>
      <dsp:spPr>
        <a:xfrm rot="10800000">
          <a:off x="0" y="3162"/>
          <a:ext cx="8229599" cy="1389866"/>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kern="1200" noProof="0" dirty="0" smtClean="0"/>
            <a:t>2013-2014: Development of the Myanmar National Export Strategy</a:t>
          </a:r>
          <a:endParaRPr lang="en-US" sz="1700" kern="1200" noProof="0" dirty="0"/>
        </a:p>
      </dsp:txBody>
      <dsp:txXfrm>
        <a:off x="0" y="3162"/>
        <a:ext cx="8229599" cy="487843"/>
      </dsp:txXfrm>
    </dsp:sp>
    <dsp:sp modelId="{1708C11D-3991-BD48-9D44-3E909365F367}">
      <dsp:nvSpPr>
        <dsp:cNvPr id="0" name=""/>
        <dsp:cNvSpPr/>
      </dsp:nvSpPr>
      <dsp:spPr>
        <a:xfrm>
          <a:off x="0" y="488489"/>
          <a:ext cx="4114799" cy="41557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rtl="0">
            <a:lnSpc>
              <a:spcPct val="90000"/>
            </a:lnSpc>
            <a:spcBef>
              <a:spcPct val="0"/>
            </a:spcBef>
            <a:spcAft>
              <a:spcPct val="35000"/>
            </a:spcAft>
          </a:pPr>
          <a:r>
            <a:rPr lang="en-US" sz="1600" kern="1200" noProof="0" dirty="0" smtClean="0"/>
            <a:t>Analyses of important economic sectors in Myanmar with high export potential</a:t>
          </a:r>
          <a:endParaRPr lang="en-US" sz="1600" kern="1200" noProof="0" dirty="0"/>
        </a:p>
      </dsp:txBody>
      <dsp:txXfrm>
        <a:off x="0" y="488489"/>
        <a:ext cx="4114799" cy="415570"/>
      </dsp:txXfrm>
    </dsp:sp>
    <dsp:sp modelId="{CF71E0A2-8F7C-5744-BF87-B98B2E1B4722}">
      <dsp:nvSpPr>
        <dsp:cNvPr id="0" name=""/>
        <dsp:cNvSpPr/>
      </dsp:nvSpPr>
      <dsp:spPr>
        <a:xfrm>
          <a:off x="4114799" y="488489"/>
          <a:ext cx="4114799" cy="41557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rtl="0">
            <a:lnSpc>
              <a:spcPct val="90000"/>
            </a:lnSpc>
            <a:spcBef>
              <a:spcPct val="0"/>
            </a:spcBef>
            <a:spcAft>
              <a:spcPct val="35000"/>
            </a:spcAft>
          </a:pPr>
          <a:r>
            <a:rPr lang="en-US" sz="1600" kern="1200" noProof="0" dirty="0" smtClean="0"/>
            <a:t>Analyses of the 'bottlenecks' hampering this export potential to come to full growth. </a:t>
          </a:r>
          <a:endParaRPr lang="en-US" sz="1600" kern="1200" noProof="0" dirty="0"/>
        </a:p>
      </dsp:txBody>
      <dsp:txXfrm>
        <a:off x="4114799" y="488489"/>
        <a:ext cx="4114799" cy="41557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18249" cy="493554"/>
          </a:xfrm>
          <a:prstGeom prst="rect">
            <a:avLst/>
          </a:prstGeom>
        </p:spPr>
        <p:txBody>
          <a:bodyPr vert="horz" lIns="91365" tIns="45683" rIns="91365" bIns="45683" rtlCol="0"/>
          <a:lstStyle>
            <a:lvl1pPr algn="l">
              <a:defRPr sz="1200"/>
            </a:lvl1pPr>
          </a:lstStyle>
          <a:p>
            <a:endParaRPr lang="en-US"/>
          </a:p>
        </p:txBody>
      </p:sp>
      <p:sp>
        <p:nvSpPr>
          <p:cNvPr id="3" name="Date Placeholder 2"/>
          <p:cNvSpPr>
            <a:spLocks noGrp="1"/>
          </p:cNvSpPr>
          <p:nvPr>
            <p:ph type="dt" sz="quarter" idx="1"/>
          </p:nvPr>
        </p:nvSpPr>
        <p:spPr>
          <a:xfrm>
            <a:off x="3815928" y="3"/>
            <a:ext cx="2918249" cy="493554"/>
          </a:xfrm>
          <a:prstGeom prst="rect">
            <a:avLst/>
          </a:prstGeom>
        </p:spPr>
        <p:txBody>
          <a:bodyPr vert="horz" lIns="91365" tIns="45683" rIns="91365" bIns="45683" rtlCol="0"/>
          <a:lstStyle>
            <a:lvl1pPr algn="r">
              <a:defRPr sz="1200"/>
            </a:lvl1pPr>
          </a:lstStyle>
          <a:p>
            <a:fld id="{5D9FA354-75D2-4C3B-A15B-F716A56E67B3}" type="datetimeFigureOut">
              <a:rPr lang="en-US" smtClean="0"/>
              <a:pPr/>
              <a:t>3/17/2016</a:t>
            </a:fld>
            <a:endParaRPr lang="en-US"/>
          </a:p>
        </p:txBody>
      </p:sp>
      <p:sp>
        <p:nvSpPr>
          <p:cNvPr id="4" name="Footer Placeholder 3"/>
          <p:cNvSpPr>
            <a:spLocks noGrp="1"/>
          </p:cNvSpPr>
          <p:nvPr>
            <p:ph type="ftr" sz="quarter" idx="2"/>
          </p:nvPr>
        </p:nvSpPr>
        <p:spPr>
          <a:xfrm>
            <a:off x="0" y="9374348"/>
            <a:ext cx="2918249" cy="493553"/>
          </a:xfrm>
          <a:prstGeom prst="rect">
            <a:avLst/>
          </a:prstGeom>
        </p:spPr>
        <p:txBody>
          <a:bodyPr vert="horz" lIns="91365" tIns="45683" rIns="91365" bIns="45683" rtlCol="0" anchor="b"/>
          <a:lstStyle>
            <a:lvl1pPr algn="l">
              <a:defRPr sz="1200"/>
            </a:lvl1pPr>
          </a:lstStyle>
          <a:p>
            <a:endParaRPr lang="en-US"/>
          </a:p>
        </p:txBody>
      </p:sp>
      <p:sp>
        <p:nvSpPr>
          <p:cNvPr id="5" name="Slide Number Placeholder 4"/>
          <p:cNvSpPr>
            <a:spLocks noGrp="1"/>
          </p:cNvSpPr>
          <p:nvPr>
            <p:ph type="sldNum" sz="quarter" idx="3"/>
          </p:nvPr>
        </p:nvSpPr>
        <p:spPr>
          <a:xfrm>
            <a:off x="3815928" y="9374348"/>
            <a:ext cx="2918249" cy="493553"/>
          </a:xfrm>
          <a:prstGeom prst="rect">
            <a:avLst/>
          </a:prstGeom>
        </p:spPr>
        <p:txBody>
          <a:bodyPr vert="horz" lIns="91365" tIns="45683" rIns="91365" bIns="45683" rtlCol="0" anchor="b"/>
          <a:lstStyle>
            <a:lvl1pPr algn="r">
              <a:defRPr sz="1200"/>
            </a:lvl1pPr>
          </a:lstStyle>
          <a:p>
            <a:fld id="{3137384F-178D-4E0A-9F8A-4F2899906F21}" type="slidenum">
              <a:rPr lang="en-US" smtClean="0"/>
              <a:pPr/>
              <a:t>‹#›</a:t>
            </a:fld>
            <a:endParaRPr lang="en-US"/>
          </a:p>
        </p:txBody>
      </p:sp>
    </p:spTree>
    <p:extLst>
      <p:ext uri="{BB962C8B-B14F-4D97-AF65-F5344CB8AC3E}">
        <p14:creationId xmlns="" xmlns:p14="http://schemas.microsoft.com/office/powerpoint/2010/main" val="757578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18249" cy="493554"/>
          </a:xfrm>
          <a:prstGeom prst="rect">
            <a:avLst/>
          </a:prstGeom>
        </p:spPr>
        <p:txBody>
          <a:bodyPr vert="horz" lIns="91365" tIns="45683" rIns="91365" bIns="4568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15928" y="3"/>
            <a:ext cx="2918249" cy="493554"/>
          </a:xfrm>
          <a:prstGeom prst="rect">
            <a:avLst/>
          </a:prstGeom>
        </p:spPr>
        <p:txBody>
          <a:bodyPr vert="horz" lIns="91365" tIns="45683" rIns="91365" bIns="45683" rtlCol="0"/>
          <a:lstStyle>
            <a:lvl1pPr algn="r" fontAlgn="auto">
              <a:spcBef>
                <a:spcPts val="0"/>
              </a:spcBef>
              <a:spcAft>
                <a:spcPts val="0"/>
              </a:spcAft>
              <a:defRPr sz="1200" smtClean="0">
                <a:latin typeface="+mn-lt"/>
              </a:defRPr>
            </a:lvl1pPr>
          </a:lstStyle>
          <a:p>
            <a:pPr>
              <a:defRPr/>
            </a:pPr>
            <a:fld id="{4FA2303D-85E8-4844-BB7A-F559D92261B5}" type="datetimeFigureOut">
              <a:rPr lang="en-US"/>
              <a:pPr>
                <a:defRPr/>
              </a:pPr>
              <a:t>3/17/2016</a:t>
            </a:fld>
            <a:endParaRPr lang="en-US"/>
          </a:p>
        </p:txBody>
      </p:sp>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365" tIns="45683" rIns="91365" bIns="45683" rtlCol="0" anchor="ctr"/>
          <a:lstStyle/>
          <a:p>
            <a:pPr lvl="0"/>
            <a:endParaRPr lang="en-US" noProof="0"/>
          </a:p>
        </p:txBody>
      </p:sp>
      <p:sp>
        <p:nvSpPr>
          <p:cNvPr id="5" name="Notes Placeholder 4"/>
          <p:cNvSpPr>
            <a:spLocks noGrp="1"/>
          </p:cNvSpPr>
          <p:nvPr>
            <p:ph type="body" sz="quarter" idx="3"/>
          </p:nvPr>
        </p:nvSpPr>
        <p:spPr>
          <a:xfrm>
            <a:off x="674056" y="4687970"/>
            <a:ext cx="5387658" cy="4441984"/>
          </a:xfrm>
          <a:prstGeom prst="rect">
            <a:avLst/>
          </a:prstGeom>
        </p:spPr>
        <p:txBody>
          <a:bodyPr vert="horz" lIns="91365" tIns="45683" rIns="91365" bIns="4568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374348"/>
            <a:ext cx="2918249" cy="493553"/>
          </a:xfrm>
          <a:prstGeom prst="rect">
            <a:avLst/>
          </a:prstGeom>
        </p:spPr>
        <p:txBody>
          <a:bodyPr vert="horz" lIns="91365" tIns="45683" rIns="91365" bIns="45683"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15928" y="9374348"/>
            <a:ext cx="2918249" cy="493553"/>
          </a:xfrm>
          <a:prstGeom prst="rect">
            <a:avLst/>
          </a:prstGeom>
        </p:spPr>
        <p:txBody>
          <a:bodyPr vert="horz" lIns="91365" tIns="45683" rIns="91365" bIns="45683" rtlCol="0" anchor="b"/>
          <a:lstStyle>
            <a:lvl1pPr algn="r" fontAlgn="auto">
              <a:spcBef>
                <a:spcPts val="0"/>
              </a:spcBef>
              <a:spcAft>
                <a:spcPts val="0"/>
              </a:spcAft>
              <a:defRPr sz="1200" smtClean="0">
                <a:latin typeface="+mn-lt"/>
              </a:defRPr>
            </a:lvl1pPr>
          </a:lstStyle>
          <a:p>
            <a:pPr>
              <a:defRPr/>
            </a:pPr>
            <a:fld id="{498C2A3A-664B-4B24-A376-CC0538E67FF5}" type="slidenum">
              <a:rPr lang="en-US"/>
              <a:pPr>
                <a:defRPr/>
              </a:pPr>
              <a:t>‹#›</a:t>
            </a:fld>
            <a:endParaRPr lang="en-US"/>
          </a:p>
        </p:txBody>
      </p:sp>
    </p:spTree>
    <p:extLst>
      <p:ext uri="{BB962C8B-B14F-4D97-AF65-F5344CB8AC3E}">
        <p14:creationId xmlns="" xmlns:p14="http://schemas.microsoft.com/office/powerpoint/2010/main" val="26271333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901700" y="741363"/>
            <a:ext cx="4932363" cy="3700462"/>
          </a:xfrm>
          <a:ln/>
        </p:spPr>
      </p:sp>
      <p:sp>
        <p:nvSpPr>
          <p:cNvPr id="48131" name="Notes Placeholder 2"/>
          <p:cNvSpPr>
            <a:spLocks noGrp="1"/>
          </p:cNvSpPr>
          <p:nvPr>
            <p:ph type="body" idx="1"/>
          </p:nvPr>
        </p:nvSpPr>
        <p:spPr>
          <a:noFill/>
        </p:spPr>
        <p:txBody>
          <a:bodyPr/>
          <a:lstStyle/>
          <a:p>
            <a:endParaRPr lang="en-US" altLang="en-US" smtClean="0"/>
          </a:p>
        </p:txBody>
      </p:sp>
      <p:sp>
        <p:nvSpPr>
          <p:cNvPr id="48132"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504" indent="-285579">
              <a:defRPr sz="2400">
                <a:solidFill>
                  <a:schemeClr val="tx1"/>
                </a:solidFill>
                <a:latin typeface="Times New Roman" pitchFamily="18" charset="0"/>
              </a:defRPr>
            </a:lvl2pPr>
            <a:lvl3pPr marL="1142314" indent="-228463">
              <a:defRPr sz="2400">
                <a:solidFill>
                  <a:schemeClr val="tx1"/>
                </a:solidFill>
                <a:latin typeface="Times New Roman" pitchFamily="18" charset="0"/>
              </a:defRPr>
            </a:lvl3pPr>
            <a:lvl4pPr marL="1599240" indent="-228463">
              <a:defRPr sz="2400">
                <a:solidFill>
                  <a:schemeClr val="tx1"/>
                </a:solidFill>
                <a:latin typeface="Times New Roman" pitchFamily="18" charset="0"/>
              </a:defRPr>
            </a:lvl4pPr>
            <a:lvl5pPr marL="2056166" indent="-228463">
              <a:defRPr sz="2400">
                <a:solidFill>
                  <a:schemeClr val="tx1"/>
                </a:solidFill>
                <a:latin typeface="Times New Roman" pitchFamily="18" charset="0"/>
              </a:defRPr>
            </a:lvl5pPr>
            <a:lvl6pPr marL="2513091" indent="-228463" eaLnBrk="0" fontAlgn="base" hangingPunct="0">
              <a:spcBef>
                <a:spcPct val="0"/>
              </a:spcBef>
              <a:spcAft>
                <a:spcPct val="0"/>
              </a:spcAft>
              <a:defRPr sz="2400">
                <a:solidFill>
                  <a:schemeClr val="tx1"/>
                </a:solidFill>
                <a:latin typeface="Times New Roman" pitchFamily="18" charset="0"/>
              </a:defRPr>
            </a:lvl6pPr>
            <a:lvl7pPr marL="2970017" indent="-228463" eaLnBrk="0" fontAlgn="base" hangingPunct="0">
              <a:spcBef>
                <a:spcPct val="0"/>
              </a:spcBef>
              <a:spcAft>
                <a:spcPct val="0"/>
              </a:spcAft>
              <a:defRPr sz="2400">
                <a:solidFill>
                  <a:schemeClr val="tx1"/>
                </a:solidFill>
                <a:latin typeface="Times New Roman" pitchFamily="18" charset="0"/>
              </a:defRPr>
            </a:lvl7pPr>
            <a:lvl8pPr marL="3426943" indent="-228463" eaLnBrk="0" fontAlgn="base" hangingPunct="0">
              <a:spcBef>
                <a:spcPct val="0"/>
              </a:spcBef>
              <a:spcAft>
                <a:spcPct val="0"/>
              </a:spcAft>
              <a:defRPr sz="2400">
                <a:solidFill>
                  <a:schemeClr val="tx1"/>
                </a:solidFill>
                <a:latin typeface="Times New Roman" pitchFamily="18" charset="0"/>
              </a:defRPr>
            </a:lvl8pPr>
            <a:lvl9pPr marL="3883868" indent="-228463" eaLnBrk="0" fontAlgn="base" hangingPunct="0">
              <a:spcBef>
                <a:spcPct val="0"/>
              </a:spcBef>
              <a:spcAft>
                <a:spcPct val="0"/>
              </a:spcAft>
              <a:defRPr sz="2400">
                <a:solidFill>
                  <a:schemeClr val="tx1"/>
                </a:solidFill>
                <a:latin typeface="Times New Roman" pitchFamily="18" charset="0"/>
              </a:defRPr>
            </a:lvl9pPr>
          </a:lstStyle>
          <a:p>
            <a:fld id="{5C0FAF58-F254-4BF1-ABA6-EEC1629A50FA}" type="slidenum">
              <a:rPr lang="en-US" altLang="en-US" sz="1200"/>
              <a:pPr/>
              <a:t>2</a:t>
            </a:fld>
            <a:endParaRPr lang="en-US" altLang="en-US" sz="1200"/>
          </a:p>
        </p:txBody>
      </p:sp>
      <p:sp>
        <p:nvSpPr>
          <p:cNvPr id="48133" name="Footer Placeholder 4"/>
          <p:cNvSpPr>
            <a:spLocks noGrp="1"/>
          </p:cNvSpPr>
          <p:nvPr>
            <p:ph type="ftr" sz="quarter" idx="4"/>
          </p:nvPr>
        </p:nvSpPr>
        <p:spPr>
          <a:noFill/>
        </p:spPr>
        <p:txBody>
          <a:bodyPr/>
          <a:lstStyle>
            <a:lvl1pPr>
              <a:defRPr sz="2400">
                <a:solidFill>
                  <a:schemeClr val="tx1"/>
                </a:solidFill>
                <a:latin typeface="Times New Roman" pitchFamily="18" charset="0"/>
              </a:defRPr>
            </a:lvl1pPr>
            <a:lvl2pPr marL="742504" indent="-285579">
              <a:defRPr sz="2400">
                <a:solidFill>
                  <a:schemeClr val="tx1"/>
                </a:solidFill>
                <a:latin typeface="Times New Roman" pitchFamily="18" charset="0"/>
              </a:defRPr>
            </a:lvl2pPr>
            <a:lvl3pPr marL="1142314" indent="-228463">
              <a:defRPr sz="2400">
                <a:solidFill>
                  <a:schemeClr val="tx1"/>
                </a:solidFill>
                <a:latin typeface="Times New Roman" pitchFamily="18" charset="0"/>
              </a:defRPr>
            </a:lvl3pPr>
            <a:lvl4pPr marL="1599240" indent="-228463">
              <a:defRPr sz="2400">
                <a:solidFill>
                  <a:schemeClr val="tx1"/>
                </a:solidFill>
                <a:latin typeface="Times New Roman" pitchFamily="18" charset="0"/>
              </a:defRPr>
            </a:lvl4pPr>
            <a:lvl5pPr marL="2056166" indent="-228463">
              <a:defRPr sz="2400">
                <a:solidFill>
                  <a:schemeClr val="tx1"/>
                </a:solidFill>
                <a:latin typeface="Times New Roman" pitchFamily="18" charset="0"/>
              </a:defRPr>
            </a:lvl5pPr>
            <a:lvl6pPr marL="2513091" indent="-228463" eaLnBrk="0" fontAlgn="base" hangingPunct="0">
              <a:spcBef>
                <a:spcPct val="0"/>
              </a:spcBef>
              <a:spcAft>
                <a:spcPct val="0"/>
              </a:spcAft>
              <a:defRPr sz="2400">
                <a:solidFill>
                  <a:schemeClr val="tx1"/>
                </a:solidFill>
                <a:latin typeface="Times New Roman" pitchFamily="18" charset="0"/>
              </a:defRPr>
            </a:lvl6pPr>
            <a:lvl7pPr marL="2970017" indent="-228463" eaLnBrk="0" fontAlgn="base" hangingPunct="0">
              <a:spcBef>
                <a:spcPct val="0"/>
              </a:spcBef>
              <a:spcAft>
                <a:spcPct val="0"/>
              </a:spcAft>
              <a:defRPr sz="2400">
                <a:solidFill>
                  <a:schemeClr val="tx1"/>
                </a:solidFill>
                <a:latin typeface="Times New Roman" pitchFamily="18" charset="0"/>
              </a:defRPr>
            </a:lvl7pPr>
            <a:lvl8pPr marL="3426943" indent="-228463" eaLnBrk="0" fontAlgn="base" hangingPunct="0">
              <a:spcBef>
                <a:spcPct val="0"/>
              </a:spcBef>
              <a:spcAft>
                <a:spcPct val="0"/>
              </a:spcAft>
              <a:defRPr sz="2400">
                <a:solidFill>
                  <a:schemeClr val="tx1"/>
                </a:solidFill>
                <a:latin typeface="Times New Roman" pitchFamily="18" charset="0"/>
              </a:defRPr>
            </a:lvl8pPr>
            <a:lvl9pPr marL="3883868" indent="-228463" eaLnBrk="0" fontAlgn="base" hangingPunct="0">
              <a:spcBef>
                <a:spcPct val="0"/>
              </a:spcBef>
              <a:spcAft>
                <a:spcPct val="0"/>
              </a:spcAft>
              <a:defRPr sz="2400">
                <a:solidFill>
                  <a:schemeClr val="tx1"/>
                </a:solidFill>
                <a:latin typeface="Times New Roman" pitchFamily="18" charset="0"/>
              </a:defRPr>
            </a:lvl9pPr>
          </a:lstStyle>
          <a:p>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jdelijke aanduiding voor dia-afbeelding 1"/>
          <p:cNvSpPr>
            <a:spLocks noGrp="1" noRot="1" noChangeAspect="1" noTextEdit="1"/>
          </p:cNvSpPr>
          <p:nvPr>
            <p:ph type="sldImg"/>
          </p:nvPr>
        </p:nvSpPr>
        <p:spPr>
          <a:xfrm>
            <a:off x="901700" y="741363"/>
            <a:ext cx="4932363" cy="3700462"/>
          </a:xfrm>
          <a:ln/>
        </p:spPr>
      </p:sp>
      <p:sp>
        <p:nvSpPr>
          <p:cNvPr id="55299" name="Tijdelijke aanduiding voor notities 2"/>
          <p:cNvSpPr>
            <a:spLocks noGrp="1"/>
          </p:cNvSpPr>
          <p:nvPr>
            <p:ph type="body" idx="1"/>
          </p:nvPr>
        </p:nvSpPr>
        <p:spPr>
          <a:noFill/>
        </p:spPr>
        <p:txBody>
          <a:bodyPr/>
          <a:lstStyle/>
          <a:p>
            <a:r>
              <a:rPr lang="nl-NL" altLang="en-US" smtClean="0"/>
              <a:t>2013-2014: Development of the Myamar national export strategy</a:t>
            </a:r>
          </a:p>
          <a:p>
            <a:pPr lvl="2"/>
            <a:r>
              <a:rPr lang="nl-NL" altLang="en-US" smtClean="0"/>
              <a:t>Analyses of important economic sectorsin Myanmar with high export potential</a:t>
            </a:r>
          </a:p>
          <a:p>
            <a:pPr lvl="2"/>
            <a:r>
              <a:rPr lang="nl-NL" altLang="en-US" smtClean="0"/>
              <a:t>Analyses of the 'bottlenecks' hampering this export potential to come to full growth. </a:t>
            </a:r>
          </a:p>
          <a:p>
            <a:r>
              <a:rPr lang="nl-NL" altLang="en-US" smtClean="0"/>
              <a:t>March 2015: Official launch of the Myanmar national export by Vice president</a:t>
            </a:r>
          </a:p>
          <a:p>
            <a:r>
              <a:rPr lang="nl-NL" altLang="en-US" smtClean="0"/>
              <a:t>Result: 7 sectors + 4 cross sector topics identified that will get priority focus in order to enhance Myanmars export.</a:t>
            </a:r>
          </a:p>
          <a:p>
            <a:endParaRPr lang="nl-NL" altLang="en-US" smtClean="0"/>
          </a:p>
          <a:p>
            <a:endParaRPr lang="nl-NL" altLang="en-US" smtClean="0"/>
          </a:p>
          <a:p>
            <a:endParaRPr lang="nl-NL" altLang="en-US" smtClean="0"/>
          </a:p>
        </p:txBody>
      </p:sp>
      <p:sp>
        <p:nvSpPr>
          <p:cNvPr id="55300" name="Tijdelijke aanduiding voor dianumm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504" indent="-285579">
              <a:defRPr sz="2400">
                <a:solidFill>
                  <a:schemeClr val="tx1"/>
                </a:solidFill>
                <a:latin typeface="Times New Roman" pitchFamily="18" charset="0"/>
              </a:defRPr>
            </a:lvl2pPr>
            <a:lvl3pPr marL="1142314" indent="-228463">
              <a:defRPr sz="2400">
                <a:solidFill>
                  <a:schemeClr val="tx1"/>
                </a:solidFill>
                <a:latin typeface="Times New Roman" pitchFamily="18" charset="0"/>
              </a:defRPr>
            </a:lvl3pPr>
            <a:lvl4pPr marL="1599240" indent="-228463">
              <a:defRPr sz="2400">
                <a:solidFill>
                  <a:schemeClr val="tx1"/>
                </a:solidFill>
                <a:latin typeface="Times New Roman" pitchFamily="18" charset="0"/>
              </a:defRPr>
            </a:lvl4pPr>
            <a:lvl5pPr marL="2056166" indent="-228463">
              <a:defRPr sz="2400">
                <a:solidFill>
                  <a:schemeClr val="tx1"/>
                </a:solidFill>
                <a:latin typeface="Times New Roman" pitchFamily="18" charset="0"/>
              </a:defRPr>
            </a:lvl5pPr>
            <a:lvl6pPr marL="2513091" indent="-228463" eaLnBrk="0" fontAlgn="base" hangingPunct="0">
              <a:spcBef>
                <a:spcPct val="0"/>
              </a:spcBef>
              <a:spcAft>
                <a:spcPct val="0"/>
              </a:spcAft>
              <a:defRPr sz="2400">
                <a:solidFill>
                  <a:schemeClr val="tx1"/>
                </a:solidFill>
                <a:latin typeface="Times New Roman" pitchFamily="18" charset="0"/>
              </a:defRPr>
            </a:lvl6pPr>
            <a:lvl7pPr marL="2970017" indent="-228463" eaLnBrk="0" fontAlgn="base" hangingPunct="0">
              <a:spcBef>
                <a:spcPct val="0"/>
              </a:spcBef>
              <a:spcAft>
                <a:spcPct val="0"/>
              </a:spcAft>
              <a:defRPr sz="2400">
                <a:solidFill>
                  <a:schemeClr val="tx1"/>
                </a:solidFill>
                <a:latin typeface="Times New Roman" pitchFamily="18" charset="0"/>
              </a:defRPr>
            </a:lvl7pPr>
            <a:lvl8pPr marL="3426943" indent="-228463" eaLnBrk="0" fontAlgn="base" hangingPunct="0">
              <a:spcBef>
                <a:spcPct val="0"/>
              </a:spcBef>
              <a:spcAft>
                <a:spcPct val="0"/>
              </a:spcAft>
              <a:defRPr sz="2400">
                <a:solidFill>
                  <a:schemeClr val="tx1"/>
                </a:solidFill>
                <a:latin typeface="Times New Roman" pitchFamily="18" charset="0"/>
              </a:defRPr>
            </a:lvl8pPr>
            <a:lvl9pPr marL="3883868" indent="-228463" eaLnBrk="0" fontAlgn="base" hangingPunct="0">
              <a:spcBef>
                <a:spcPct val="0"/>
              </a:spcBef>
              <a:spcAft>
                <a:spcPct val="0"/>
              </a:spcAft>
              <a:defRPr sz="2400">
                <a:solidFill>
                  <a:schemeClr val="tx1"/>
                </a:solidFill>
                <a:latin typeface="Times New Roman" pitchFamily="18" charset="0"/>
              </a:defRPr>
            </a:lvl9pPr>
          </a:lstStyle>
          <a:p>
            <a:fld id="{2D0DB7F4-CB26-493B-84BF-894DCE8C1FC3}" type="slidenum">
              <a:rPr lang="en-US" altLang="en-US" sz="1200"/>
              <a:pPr/>
              <a:t>4</a:t>
            </a:fld>
            <a:endParaRPr lang="en-US" altLang="en-US" sz="1200"/>
          </a:p>
        </p:txBody>
      </p:sp>
      <p:sp>
        <p:nvSpPr>
          <p:cNvPr id="55301" name="Footer Placeholder 4"/>
          <p:cNvSpPr>
            <a:spLocks noGrp="1"/>
          </p:cNvSpPr>
          <p:nvPr>
            <p:ph type="ftr" sz="quarter" idx="4"/>
          </p:nvPr>
        </p:nvSpPr>
        <p:spPr>
          <a:noFill/>
        </p:spPr>
        <p:txBody>
          <a:bodyPr/>
          <a:lstStyle>
            <a:lvl1pPr>
              <a:defRPr sz="2400">
                <a:solidFill>
                  <a:schemeClr val="tx1"/>
                </a:solidFill>
                <a:latin typeface="Times New Roman" pitchFamily="18" charset="0"/>
              </a:defRPr>
            </a:lvl1pPr>
            <a:lvl2pPr marL="742504" indent="-285579">
              <a:defRPr sz="2400">
                <a:solidFill>
                  <a:schemeClr val="tx1"/>
                </a:solidFill>
                <a:latin typeface="Times New Roman" pitchFamily="18" charset="0"/>
              </a:defRPr>
            </a:lvl2pPr>
            <a:lvl3pPr marL="1142314" indent="-228463">
              <a:defRPr sz="2400">
                <a:solidFill>
                  <a:schemeClr val="tx1"/>
                </a:solidFill>
                <a:latin typeface="Times New Roman" pitchFamily="18" charset="0"/>
              </a:defRPr>
            </a:lvl3pPr>
            <a:lvl4pPr marL="1599240" indent="-228463">
              <a:defRPr sz="2400">
                <a:solidFill>
                  <a:schemeClr val="tx1"/>
                </a:solidFill>
                <a:latin typeface="Times New Roman" pitchFamily="18" charset="0"/>
              </a:defRPr>
            </a:lvl4pPr>
            <a:lvl5pPr marL="2056166" indent="-228463">
              <a:defRPr sz="2400">
                <a:solidFill>
                  <a:schemeClr val="tx1"/>
                </a:solidFill>
                <a:latin typeface="Times New Roman" pitchFamily="18" charset="0"/>
              </a:defRPr>
            </a:lvl5pPr>
            <a:lvl6pPr marL="2513091" indent="-228463" eaLnBrk="0" fontAlgn="base" hangingPunct="0">
              <a:spcBef>
                <a:spcPct val="0"/>
              </a:spcBef>
              <a:spcAft>
                <a:spcPct val="0"/>
              </a:spcAft>
              <a:defRPr sz="2400">
                <a:solidFill>
                  <a:schemeClr val="tx1"/>
                </a:solidFill>
                <a:latin typeface="Times New Roman" pitchFamily="18" charset="0"/>
              </a:defRPr>
            </a:lvl6pPr>
            <a:lvl7pPr marL="2970017" indent="-228463" eaLnBrk="0" fontAlgn="base" hangingPunct="0">
              <a:spcBef>
                <a:spcPct val="0"/>
              </a:spcBef>
              <a:spcAft>
                <a:spcPct val="0"/>
              </a:spcAft>
              <a:defRPr sz="2400">
                <a:solidFill>
                  <a:schemeClr val="tx1"/>
                </a:solidFill>
                <a:latin typeface="Times New Roman" pitchFamily="18" charset="0"/>
              </a:defRPr>
            </a:lvl7pPr>
            <a:lvl8pPr marL="3426943" indent="-228463" eaLnBrk="0" fontAlgn="base" hangingPunct="0">
              <a:spcBef>
                <a:spcPct val="0"/>
              </a:spcBef>
              <a:spcAft>
                <a:spcPct val="0"/>
              </a:spcAft>
              <a:defRPr sz="2400">
                <a:solidFill>
                  <a:schemeClr val="tx1"/>
                </a:solidFill>
                <a:latin typeface="Times New Roman" pitchFamily="18" charset="0"/>
              </a:defRPr>
            </a:lvl8pPr>
            <a:lvl9pPr marL="3883868" indent="-228463" eaLnBrk="0" fontAlgn="base" hangingPunct="0">
              <a:spcBef>
                <a:spcPct val="0"/>
              </a:spcBef>
              <a:spcAft>
                <a:spcPct val="0"/>
              </a:spcAft>
              <a:defRPr sz="2400">
                <a:solidFill>
                  <a:schemeClr val="tx1"/>
                </a:solidFill>
                <a:latin typeface="Times New Roman" pitchFamily="18" charset="0"/>
              </a:defRPr>
            </a:lvl9pPr>
          </a:lstStyle>
          <a:p>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725" indent="-285663">
              <a:defRPr>
                <a:solidFill>
                  <a:schemeClr val="tx1"/>
                </a:solidFill>
                <a:latin typeface="Arial" panose="020B0604020202020204" pitchFamily="34" charset="0"/>
                <a:cs typeface="Arial" panose="020B0604020202020204" pitchFamily="34" charset="0"/>
              </a:defRPr>
            </a:lvl2pPr>
            <a:lvl3pPr marL="1142656" indent="-228531">
              <a:defRPr>
                <a:solidFill>
                  <a:schemeClr val="tx1"/>
                </a:solidFill>
                <a:latin typeface="Arial" panose="020B0604020202020204" pitchFamily="34" charset="0"/>
                <a:cs typeface="Arial" panose="020B0604020202020204" pitchFamily="34" charset="0"/>
              </a:defRPr>
            </a:lvl3pPr>
            <a:lvl4pPr marL="1599718" indent="-228531">
              <a:defRPr>
                <a:solidFill>
                  <a:schemeClr val="tx1"/>
                </a:solidFill>
                <a:latin typeface="Arial" panose="020B0604020202020204" pitchFamily="34" charset="0"/>
                <a:cs typeface="Arial" panose="020B0604020202020204" pitchFamily="34" charset="0"/>
              </a:defRPr>
            </a:lvl4pPr>
            <a:lvl5pPr marL="2056781" indent="-228531">
              <a:defRPr>
                <a:solidFill>
                  <a:schemeClr val="tx1"/>
                </a:solidFill>
                <a:latin typeface="Arial" panose="020B0604020202020204" pitchFamily="34" charset="0"/>
                <a:cs typeface="Arial" panose="020B0604020202020204" pitchFamily="34" charset="0"/>
              </a:defRPr>
            </a:lvl5pPr>
            <a:lvl6pPr marL="2513843" indent="-2285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906" indent="-2285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969" indent="-2285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031" indent="-2285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83F01C-289F-43F2-949F-C08AD728FD85}" type="slidenum">
              <a:rPr lang="en-GB" altLang="en-US"/>
              <a:pPr/>
              <a:t>6</a:t>
            </a:fld>
            <a:endParaRPr lang="en-GB"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 xmlns:p14="http://schemas.microsoft.com/office/powerpoint/2010/main" val="1340825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725" indent="-285663">
              <a:defRPr>
                <a:solidFill>
                  <a:schemeClr val="tx1"/>
                </a:solidFill>
                <a:latin typeface="Arial" panose="020B0604020202020204" pitchFamily="34" charset="0"/>
                <a:cs typeface="Arial" panose="020B0604020202020204" pitchFamily="34" charset="0"/>
              </a:defRPr>
            </a:lvl2pPr>
            <a:lvl3pPr marL="1142656" indent="-228531">
              <a:defRPr>
                <a:solidFill>
                  <a:schemeClr val="tx1"/>
                </a:solidFill>
                <a:latin typeface="Arial" panose="020B0604020202020204" pitchFamily="34" charset="0"/>
                <a:cs typeface="Arial" panose="020B0604020202020204" pitchFamily="34" charset="0"/>
              </a:defRPr>
            </a:lvl3pPr>
            <a:lvl4pPr marL="1599718" indent="-228531">
              <a:defRPr>
                <a:solidFill>
                  <a:schemeClr val="tx1"/>
                </a:solidFill>
                <a:latin typeface="Arial" panose="020B0604020202020204" pitchFamily="34" charset="0"/>
                <a:cs typeface="Arial" panose="020B0604020202020204" pitchFamily="34" charset="0"/>
              </a:defRPr>
            </a:lvl4pPr>
            <a:lvl5pPr marL="2056781" indent="-228531">
              <a:defRPr>
                <a:solidFill>
                  <a:schemeClr val="tx1"/>
                </a:solidFill>
                <a:latin typeface="Arial" panose="020B0604020202020204" pitchFamily="34" charset="0"/>
                <a:cs typeface="Arial" panose="020B0604020202020204" pitchFamily="34" charset="0"/>
              </a:defRPr>
            </a:lvl5pPr>
            <a:lvl6pPr marL="2513843" indent="-2285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906" indent="-2285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969" indent="-2285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031" indent="-2285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83F01C-289F-43F2-949F-C08AD728FD85}" type="slidenum">
              <a:rPr lang="en-GB" altLang="en-US"/>
              <a:pPr/>
              <a:t>7</a:t>
            </a:fld>
            <a:endParaRPr lang="en-GB"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 xmlns:p14="http://schemas.microsoft.com/office/powerpoint/2010/main" val="1340825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875" indent="-285721" algn="r">
              <a:defRPr sz="1000" b="1">
                <a:solidFill>
                  <a:schemeClr val="bg1"/>
                </a:solidFill>
                <a:latin typeface="Arial" panose="020B0604020202020204" pitchFamily="34" charset="0"/>
              </a:defRPr>
            </a:lvl2pPr>
            <a:lvl3pPr marL="1142886" indent="-228577" algn="r">
              <a:defRPr sz="1000" b="1">
                <a:solidFill>
                  <a:schemeClr val="bg1"/>
                </a:solidFill>
                <a:latin typeface="Arial" panose="020B0604020202020204" pitchFamily="34" charset="0"/>
              </a:defRPr>
            </a:lvl3pPr>
            <a:lvl4pPr marL="1600039" indent="-228577" algn="r">
              <a:defRPr sz="1000" b="1">
                <a:solidFill>
                  <a:schemeClr val="bg1"/>
                </a:solidFill>
                <a:latin typeface="Arial" panose="020B0604020202020204" pitchFamily="34" charset="0"/>
              </a:defRPr>
            </a:lvl4pPr>
            <a:lvl5pPr marL="2057194" indent="-228577" algn="r">
              <a:defRPr sz="1000" b="1">
                <a:solidFill>
                  <a:schemeClr val="bg1"/>
                </a:solidFill>
                <a:latin typeface="Arial" panose="020B0604020202020204" pitchFamily="34" charset="0"/>
              </a:defRPr>
            </a:lvl5pPr>
            <a:lvl6pPr marL="2514347" indent="-228577" algn="r" eaLnBrk="0" fontAlgn="base" hangingPunct="0">
              <a:spcBef>
                <a:spcPct val="0"/>
              </a:spcBef>
              <a:spcAft>
                <a:spcPct val="0"/>
              </a:spcAft>
              <a:defRPr sz="1000" b="1">
                <a:solidFill>
                  <a:schemeClr val="bg1"/>
                </a:solidFill>
                <a:latin typeface="Arial" panose="020B0604020202020204" pitchFamily="34" charset="0"/>
              </a:defRPr>
            </a:lvl6pPr>
            <a:lvl7pPr marL="2971502" indent="-228577" algn="r" eaLnBrk="0" fontAlgn="base" hangingPunct="0">
              <a:spcBef>
                <a:spcPct val="0"/>
              </a:spcBef>
              <a:spcAft>
                <a:spcPct val="0"/>
              </a:spcAft>
              <a:defRPr sz="1000" b="1">
                <a:solidFill>
                  <a:schemeClr val="bg1"/>
                </a:solidFill>
                <a:latin typeface="Arial" panose="020B0604020202020204" pitchFamily="34" charset="0"/>
              </a:defRPr>
            </a:lvl7pPr>
            <a:lvl8pPr marL="3428657" indent="-228577" algn="r" eaLnBrk="0" fontAlgn="base" hangingPunct="0">
              <a:spcBef>
                <a:spcPct val="0"/>
              </a:spcBef>
              <a:spcAft>
                <a:spcPct val="0"/>
              </a:spcAft>
              <a:defRPr sz="1000" b="1">
                <a:solidFill>
                  <a:schemeClr val="bg1"/>
                </a:solidFill>
                <a:latin typeface="Arial" panose="020B0604020202020204" pitchFamily="34" charset="0"/>
              </a:defRPr>
            </a:lvl8pPr>
            <a:lvl9pPr marL="3885810" indent="-228577" algn="r" eaLnBrk="0" fontAlgn="base" hangingPunct="0">
              <a:spcBef>
                <a:spcPct val="0"/>
              </a:spcBef>
              <a:spcAft>
                <a:spcPct val="0"/>
              </a:spcAft>
              <a:defRPr sz="1000" b="1">
                <a:solidFill>
                  <a:schemeClr val="bg1"/>
                </a:solidFill>
                <a:latin typeface="Arial" panose="020B0604020202020204" pitchFamily="34" charset="0"/>
              </a:defRPr>
            </a:lvl9pPr>
          </a:lstStyle>
          <a:p>
            <a:fld id="{1A7FC461-A221-40C8-9ACF-E278317676D4}" type="slidenum">
              <a:rPr lang="en-GB" altLang="en-US" sz="1200" b="0">
                <a:solidFill>
                  <a:schemeClr val="tx1"/>
                </a:solidFill>
              </a:rPr>
              <a:pPr/>
              <a:t>12</a:t>
            </a:fld>
            <a:endParaRPr lang="en-GB" altLang="en-US" sz="1200" b="0" dirty="0">
              <a:solidFill>
                <a:schemeClr val="tx1"/>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 xmlns:p14="http://schemas.microsoft.com/office/powerpoint/2010/main" val="1609482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2800">
                <a:latin typeface="Myanmar3" pitchFamily="18" charset="0"/>
                <a:ea typeface="Myanmar3" pitchFamily="18" charset="0"/>
                <a:cs typeface="Myanmar3" pitchFamily="18"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2EC90FD-0347-40FF-901E-B5A10B3A7E4F}" type="datetime1">
              <a:rPr lang="en-US"/>
              <a:pPr>
                <a:defRPr/>
              </a:pPr>
              <a:t>3/17/2016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3CCDE5-A9A1-44D4-A656-CCAAC8D94313}" type="slidenum">
              <a:rPr lang="en-US"/>
              <a:pPr>
                <a:defRPr/>
              </a:pPr>
              <a:t>‹#›</a:t>
            </a:fld>
            <a:endParaRPr lang="en-US"/>
          </a:p>
        </p:txBody>
      </p:sp>
    </p:spTree>
  </p:cSld>
  <p:clrMapOvr>
    <a:masterClrMapping/>
  </p:clrMapOvr>
  <p:transition>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E0E628-90FF-41C8-A588-A6259E6D38A3}" type="datetime1">
              <a:rPr lang="en-US"/>
              <a:pPr>
                <a:defRPr/>
              </a:pPr>
              <a:t>3/17/2016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0FAAB8-22F1-40A4-862B-86DC5025D77A}" type="slidenum">
              <a:rPr lang="en-US"/>
              <a:pPr>
                <a:defRPr/>
              </a:pPr>
              <a:t>‹#›</a:t>
            </a:fld>
            <a:endParaRPr lang="en-US"/>
          </a:p>
        </p:txBody>
      </p:sp>
    </p:spTree>
  </p:cSld>
  <p:clrMapOvr>
    <a:masterClrMapping/>
  </p:clrMapOvr>
  <p:transition>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C83205-C0CF-4FD3-AC6F-E402B6C50C38}" type="datetime1">
              <a:rPr lang="en-US"/>
              <a:pPr>
                <a:defRPr/>
              </a:pPr>
              <a:t>3/17/2016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82CAA6-4C87-4194-8756-9223CFA6579A}" type="slidenum">
              <a:rPr lang="en-US"/>
              <a:pPr>
                <a:defRPr/>
              </a:pPr>
              <a:t>‹#›</a:t>
            </a:fld>
            <a:endParaRPr lang="en-US"/>
          </a:p>
        </p:txBody>
      </p:sp>
    </p:spTree>
  </p:cSld>
  <p:clrMapOvr>
    <a:masterClrMapping/>
  </p:clrMapOvr>
  <p:transition>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336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133600"/>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267200"/>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029"/>
          <p:cNvSpPr>
            <a:spLocks noGrp="1" noChangeArrowheads="1"/>
          </p:cNvSpPr>
          <p:nvPr>
            <p:ph type="sldNum" sz="quarter" idx="10"/>
          </p:nvPr>
        </p:nvSpPr>
        <p:spPr>
          <a:xfrm>
            <a:off x="152400" y="6400800"/>
            <a:ext cx="1905000" cy="457200"/>
          </a:xfrm>
          <a:prstGeom prst="rect">
            <a:avLst/>
          </a:prstGeom>
          <a:ln/>
        </p:spPr>
        <p:txBody>
          <a:bodyPr/>
          <a:lstStyle>
            <a:lvl1pPr>
              <a:defRPr/>
            </a:lvl1pPr>
          </a:lstStyle>
          <a:p>
            <a:pPr>
              <a:defRPr/>
            </a:pPr>
            <a:fld id="{6FB87FB5-D018-495F-8DFD-A7C47573B071}" type="slidenum">
              <a:rPr lang="en-US"/>
              <a:pPr>
                <a:defRPr/>
              </a:pPr>
              <a:t>‹#›</a:t>
            </a:fld>
            <a:endParaRPr lang="en-US"/>
          </a:p>
        </p:txBody>
      </p:sp>
    </p:spTree>
    <p:extLst>
      <p:ext uri="{BB962C8B-B14F-4D97-AF65-F5344CB8AC3E}">
        <p14:creationId xmlns="" xmlns:p14="http://schemas.microsoft.com/office/powerpoint/2010/main" val="3277052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110538" cy="79216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916113"/>
            <a:ext cx="4068763" cy="3709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78363" y="1916113"/>
            <a:ext cx="4070350" cy="3709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79D0086-DA53-442C-AA0E-2241BD2A031B}" type="datetime1">
              <a:rPr lang="en-US" altLang="en-US" smtClean="0"/>
              <a:pPr>
                <a:defRPr/>
              </a:pPr>
              <a:t>3/17/2016</a:t>
            </a:fld>
            <a:endParaRPr lang="en-US" altLang="en-US"/>
          </a:p>
        </p:txBody>
      </p:sp>
      <p:sp>
        <p:nvSpPr>
          <p:cNvPr id="6" name="Rectangle 6"/>
          <p:cNvSpPr>
            <a:spLocks noGrp="1" noChangeArrowheads="1"/>
          </p:cNvSpPr>
          <p:nvPr>
            <p:ph type="sldNum" sz="quarter" idx="11"/>
          </p:nvPr>
        </p:nvSpPr>
        <p:spPr>
          <a:ln/>
        </p:spPr>
        <p:txBody>
          <a:bodyPr/>
          <a:lstStyle>
            <a:lvl1pPr>
              <a:defRPr/>
            </a:lvl1pPr>
          </a:lstStyle>
          <a:p>
            <a:pPr>
              <a:defRPr/>
            </a:pPr>
            <a:fld id="{04FDB708-FEA4-4D4C-BB17-150FC7738842}" type="slidenum">
              <a:rPr lang="en-US" altLang="en-US"/>
              <a:pPr>
                <a:defRPr/>
              </a:pPr>
              <a:t>‹#›</a:t>
            </a:fld>
            <a:endParaRPr lang="en-US" altLang="en-US"/>
          </a:p>
        </p:txBody>
      </p:sp>
    </p:spTree>
    <p:extLst>
      <p:ext uri="{BB962C8B-B14F-4D97-AF65-F5344CB8AC3E}">
        <p14:creationId xmlns="" xmlns:p14="http://schemas.microsoft.com/office/powerpoint/2010/main" val="1251472702"/>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197100" y="327025"/>
            <a:ext cx="6946900" cy="1017588"/>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2798763" y="1538288"/>
            <a:ext cx="6165850" cy="4038600"/>
          </a:xfrm>
        </p:spPr>
        <p:txBody>
          <a:bodyPr/>
          <a:lstStyle/>
          <a:p>
            <a:pPr lvl="0"/>
            <a:endParaRPr lang="en-GB" noProof="0" smtClean="0"/>
          </a:p>
        </p:txBody>
      </p:sp>
    </p:spTree>
    <p:extLst>
      <p:ext uri="{BB962C8B-B14F-4D97-AF65-F5344CB8AC3E}">
        <p14:creationId xmlns="" xmlns:p14="http://schemas.microsoft.com/office/powerpoint/2010/main" val="1221190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8E0690-110E-41D7-900E-45018E25C916}" type="datetime1">
              <a:rPr lang="en-US"/>
              <a:pPr>
                <a:defRPr/>
              </a:pPr>
              <a:t>3/17/2016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534633-62CC-431E-9A95-28439EAEF48F}" type="slidenum">
              <a:rPr lang="en-US"/>
              <a:pPr>
                <a:defRPr/>
              </a:pPr>
              <a:t>‹#›</a:t>
            </a:fld>
            <a:endParaRPr lang="en-US"/>
          </a:p>
        </p:txBody>
      </p:sp>
    </p:spTree>
  </p:cSld>
  <p:clrMapOvr>
    <a:masterClrMapping/>
  </p:clrMapOvr>
  <p:transition>
    <p:push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AE97C3F-0CE5-4730-B26F-D43BC6605CBF}" type="datetime1">
              <a:rPr lang="en-US"/>
              <a:pPr>
                <a:defRPr/>
              </a:pPr>
              <a:t>3/17/2016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402B83-AE09-4C2A-9BE8-60244408E935}" type="slidenum">
              <a:rPr lang="en-US"/>
              <a:pPr>
                <a:defRPr/>
              </a:pPr>
              <a:t>‹#›</a:t>
            </a:fld>
            <a:endParaRPr lang="en-US"/>
          </a:p>
        </p:txBody>
      </p:sp>
    </p:spTree>
  </p:cSld>
  <p:clrMapOvr>
    <a:masterClrMapping/>
  </p:clrMapOvr>
  <p:transition>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87EA9B3-333D-4290-852A-BE8F74BA6BF2}" type="datetime1">
              <a:rPr lang="en-US"/>
              <a:pPr>
                <a:defRPr/>
              </a:pPr>
              <a:t>3/17/2016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A6B644-DEA2-4618-8B3A-9696C223B4A8}" type="slidenum">
              <a:rPr lang="en-US"/>
              <a:pPr>
                <a:defRPr/>
              </a:pPr>
              <a:t>‹#›</a:t>
            </a:fld>
            <a:endParaRPr lang="en-US"/>
          </a:p>
        </p:txBody>
      </p:sp>
    </p:spTree>
  </p:cSld>
  <p:clrMapOvr>
    <a:masterClrMapping/>
  </p:clrMapOvr>
  <p:transition>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B1A6A53-BF30-4D36-BAEC-E279CF4DDA7E}" type="datetime1">
              <a:rPr lang="en-US"/>
              <a:pPr>
                <a:defRPr/>
              </a:pPr>
              <a:t>3/17/2016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4F7C274-9105-4C81-9820-8F1EC9BD308D}" type="slidenum">
              <a:rPr lang="en-US"/>
              <a:pPr>
                <a:defRPr/>
              </a:pPr>
              <a:t>‹#›</a:t>
            </a:fld>
            <a:endParaRPr lang="en-US"/>
          </a:p>
        </p:txBody>
      </p:sp>
    </p:spTree>
  </p:cSld>
  <p:clrMapOvr>
    <a:masterClrMapping/>
  </p:clrMapOvr>
  <p:transition>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10A4B87-A68F-49C5-8013-7B6DB4E187E5}" type="datetime1">
              <a:rPr lang="en-US"/>
              <a:pPr>
                <a:defRPr/>
              </a:pPr>
              <a:t>3/17/2016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352ABDA-6835-4E59-990D-D6073CF4B956}" type="slidenum">
              <a:rPr lang="en-US"/>
              <a:pPr>
                <a:defRPr/>
              </a:pPr>
              <a:t>‹#›</a:t>
            </a:fld>
            <a:endParaRPr lang="en-US"/>
          </a:p>
        </p:txBody>
      </p:sp>
    </p:spTree>
  </p:cSld>
  <p:clrMapOvr>
    <a:masterClrMapping/>
  </p:clrMapOvr>
  <p:transition>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CCBA23-DD7B-40F9-AA04-C17046F6D2E6}" type="datetime1">
              <a:rPr lang="en-US"/>
              <a:pPr>
                <a:defRPr/>
              </a:pPr>
              <a:t>3/17/2016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E3BF7F1-8A72-4799-A000-CDF9CF7682AD}" type="slidenum">
              <a:rPr lang="en-US"/>
              <a:pPr>
                <a:defRPr/>
              </a:pPr>
              <a:t>‹#›</a:t>
            </a:fld>
            <a:endParaRPr lang="en-US"/>
          </a:p>
        </p:txBody>
      </p:sp>
    </p:spTree>
  </p:cSld>
  <p:clrMapOvr>
    <a:masterClrMapping/>
  </p:clrMapOvr>
  <p:transition>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B833341-A857-485B-BDBB-1D17AE9BC5E9}" type="datetime1">
              <a:rPr lang="en-US"/>
              <a:pPr>
                <a:defRPr/>
              </a:pPr>
              <a:t>3/17/2016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E3C9F6-11FF-4E82-877A-D6BBA2CCA4E5}" type="slidenum">
              <a:rPr lang="en-US"/>
              <a:pPr>
                <a:defRPr/>
              </a:pPr>
              <a:t>‹#›</a:t>
            </a:fld>
            <a:endParaRPr lang="en-US"/>
          </a:p>
        </p:txBody>
      </p:sp>
    </p:spTree>
  </p:cSld>
  <p:clrMapOvr>
    <a:masterClrMapping/>
  </p:clrMapOvr>
  <p:transition>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28C4299-07AC-4092-8D8B-56CB5AAC97B8}" type="datetime1">
              <a:rPr lang="en-US"/>
              <a:pPr>
                <a:defRPr/>
              </a:pPr>
              <a:t>3/17/2016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5E9503-EC47-4751-9F00-69A419AB1462}" type="slidenum">
              <a:rPr lang="en-US"/>
              <a:pPr>
                <a:defRPr/>
              </a:pPr>
              <a:t>‹#›</a:t>
            </a:fld>
            <a:endParaRPr lang="en-US"/>
          </a:p>
        </p:txBody>
      </p:sp>
    </p:spTree>
  </p:cSld>
  <p:clrMapOvr>
    <a:masterClrMapping/>
  </p:clrMapOvr>
  <p:transition>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B5A4BCD-8652-4824-BB97-9ED228FBB4E0}" type="datetime1">
              <a:rPr lang="en-US"/>
              <a:pPr>
                <a:defRPr/>
              </a:pPr>
              <a:t>3/17/2016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EA02ACC-F918-457F-8403-4B896C1E6B8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 id="2147483661" r:id="rId13"/>
    <p:sldLayoutId id="2147483662" r:id="rId14"/>
  </p:sldLayoutIdLst>
  <p:transition>
    <p:push dir="r"/>
  </p:transition>
  <p:hf hdr="0" ftr="0" dt="0"/>
  <p:txStyles>
    <p:titleStyle>
      <a:lvl1pPr algn="ctr" rtl="0" fontAlgn="base">
        <a:spcBef>
          <a:spcPct val="0"/>
        </a:spcBef>
        <a:spcAft>
          <a:spcPct val="0"/>
        </a:spcAft>
        <a:defRPr sz="2000" kern="1200">
          <a:solidFill>
            <a:schemeClr val="tx1"/>
          </a:solidFill>
          <a:latin typeface="+mn-lt"/>
          <a:ea typeface="Myanmar3" pitchFamily="18" charset="0"/>
          <a:cs typeface="Myanmar3" pitchFamily="18" charset="0"/>
        </a:defRPr>
      </a:lvl1pPr>
      <a:lvl2pPr algn="ctr" rtl="0" fontAlgn="base">
        <a:spcBef>
          <a:spcPct val="0"/>
        </a:spcBef>
        <a:spcAft>
          <a:spcPct val="0"/>
        </a:spcAft>
        <a:defRPr sz="2000">
          <a:solidFill>
            <a:schemeClr val="tx1"/>
          </a:solidFill>
          <a:latin typeface="Calibri" pitchFamily="34" charset="0"/>
          <a:cs typeface="Myanmar3" pitchFamily="18" charset="0"/>
        </a:defRPr>
      </a:lvl2pPr>
      <a:lvl3pPr algn="ctr" rtl="0" fontAlgn="base">
        <a:spcBef>
          <a:spcPct val="0"/>
        </a:spcBef>
        <a:spcAft>
          <a:spcPct val="0"/>
        </a:spcAft>
        <a:defRPr sz="2000">
          <a:solidFill>
            <a:schemeClr val="tx1"/>
          </a:solidFill>
          <a:latin typeface="Calibri" pitchFamily="34" charset="0"/>
          <a:cs typeface="Myanmar3" pitchFamily="18" charset="0"/>
        </a:defRPr>
      </a:lvl3pPr>
      <a:lvl4pPr algn="ctr" rtl="0" fontAlgn="base">
        <a:spcBef>
          <a:spcPct val="0"/>
        </a:spcBef>
        <a:spcAft>
          <a:spcPct val="0"/>
        </a:spcAft>
        <a:defRPr sz="2000">
          <a:solidFill>
            <a:schemeClr val="tx1"/>
          </a:solidFill>
          <a:latin typeface="Calibri" pitchFamily="34" charset="0"/>
          <a:cs typeface="Myanmar3" pitchFamily="18" charset="0"/>
        </a:defRPr>
      </a:lvl4pPr>
      <a:lvl5pPr algn="ctr" rtl="0" fontAlgn="base">
        <a:spcBef>
          <a:spcPct val="0"/>
        </a:spcBef>
        <a:spcAft>
          <a:spcPct val="0"/>
        </a:spcAft>
        <a:defRPr sz="2000">
          <a:solidFill>
            <a:schemeClr val="tx1"/>
          </a:solidFill>
          <a:latin typeface="Calibri" pitchFamily="34" charset="0"/>
          <a:cs typeface="Myanmar3" pitchFamily="18" charset="0"/>
        </a:defRPr>
      </a:lvl5pPr>
      <a:lvl6pPr marL="457200" algn="ctr" rtl="0" fontAlgn="base">
        <a:spcBef>
          <a:spcPct val="0"/>
        </a:spcBef>
        <a:spcAft>
          <a:spcPct val="0"/>
        </a:spcAft>
        <a:defRPr sz="2000">
          <a:solidFill>
            <a:schemeClr val="tx1"/>
          </a:solidFill>
          <a:latin typeface="Calibri" pitchFamily="34" charset="0"/>
          <a:cs typeface="Myanmar3" pitchFamily="18" charset="0"/>
        </a:defRPr>
      </a:lvl6pPr>
      <a:lvl7pPr marL="914400" algn="ctr" rtl="0" fontAlgn="base">
        <a:spcBef>
          <a:spcPct val="0"/>
        </a:spcBef>
        <a:spcAft>
          <a:spcPct val="0"/>
        </a:spcAft>
        <a:defRPr sz="2000">
          <a:solidFill>
            <a:schemeClr val="tx1"/>
          </a:solidFill>
          <a:latin typeface="Calibri" pitchFamily="34" charset="0"/>
          <a:cs typeface="Myanmar3" pitchFamily="18" charset="0"/>
        </a:defRPr>
      </a:lvl7pPr>
      <a:lvl8pPr marL="1371600" algn="ctr" rtl="0" fontAlgn="base">
        <a:spcBef>
          <a:spcPct val="0"/>
        </a:spcBef>
        <a:spcAft>
          <a:spcPct val="0"/>
        </a:spcAft>
        <a:defRPr sz="2000">
          <a:solidFill>
            <a:schemeClr val="tx1"/>
          </a:solidFill>
          <a:latin typeface="Calibri" pitchFamily="34" charset="0"/>
          <a:cs typeface="Myanmar3" pitchFamily="18" charset="0"/>
        </a:defRPr>
      </a:lvl8pPr>
      <a:lvl9pPr marL="1828800" algn="ctr" rtl="0" fontAlgn="base">
        <a:spcBef>
          <a:spcPct val="0"/>
        </a:spcBef>
        <a:spcAft>
          <a:spcPct val="0"/>
        </a:spcAft>
        <a:defRPr sz="2000">
          <a:solidFill>
            <a:schemeClr val="tx1"/>
          </a:solidFill>
          <a:latin typeface="Calibri" pitchFamily="34" charset="0"/>
          <a:cs typeface="Myanmar3" pitchFamily="18" charset="0"/>
        </a:defRPr>
      </a:lvl9pPr>
    </p:titleStyle>
    <p:bodyStyle>
      <a:lvl1pPr marL="342900" indent="-342900" algn="l" rtl="0" fontAlgn="base">
        <a:spcBef>
          <a:spcPct val="20000"/>
        </a:spcBef>
        <a:spcAft>
          <a:spcPct val="0"/>
        </a:spcAft>
        <a:buFont typeface="Arial" pitchFamily="34" charset="0"/>
        <a:buChar char="•"/>
        <a:defRPr kern="1200">
          <a:solidFill>
            <a:schemeClr val="tx1"/>
          </a:solidFill>
          <a:latin typeface="+mn-lt"/>
          <a:ea typeface="Myanmar3" pitchFamily="18" charset="0"/>
          <a:cs typeface="Myanmar3" pitchFamily="18" charset="0"/>
        </a:defRPr>
      </a:lvl1pPr>
      <a:lvl2pPr marL="742950" indent="-285750" algn="l" rtl="0" fontAlgn="base">
        <a:spcBef>
          <a:spcPct val="20000"/>
        </a:spcBef>
        <a:spcAft>
          <a:spcPct val="0"/>
        </a:spcAft>
        <a:buFont typeface="Arial" pitchFamily="34" charset="0"/>
        <a:buChar char="–"/>
        <a:defRPr kern="1200">
          <a:solidFill>
            <a:schemeClr val="tx1"/>
          </a:solidFill>
          <a:latin typeface="+mn-lt"/>
          <a:ea typeface="Myanmar3" pitchFamily="18" charset="0"/>
          <a:cs typeface="Myanmar3" pitchFamily="18" charset="0"/>
        </a:defRPr>
      </a:lvl2pPr>
      <a:lvl3pPr marL="1143000" indent="-228600" algn="l" rtl="0" fontAlgn="base">
        <a:spcBef>
          <a:spcPct val="20000"/>
        </a:spcBef>
        <a:spcAft>
          <a:spcPct val="0"/>
        </a:spcAft>
        <a:buFont typeface="Arial" pitchFamily="34" charset="0"/>
        <a:buChar char="•"/>
        <a:defRPr kern="1200">
          <a:solidFill>
            <a:schemeClr val="tx1"/>
          </a:solidFill>
          <a:latin typeface="+mn-lt"/>
          <a:ea typeface="Myanmar3" pitchFamily="18" charset="0"/>
          <a:cs typeface="Myanmar3" pitchFamily="18" charset="0"/>
        </a:defRPr>
      </a:lvl3pPr>
      <a:lvl4pPr marL="1600200" indent="-228600" algn="l" rtl="0" fontAlgn="base">
        <a:spcBef>
          <a:spcPct val="20000"/>
        </a:spcBef>
        <a:spcAft>
          <a:spcPct val="0"/>
        </a:spcAft>
        <a:buFont typeface="Arial" pitchFamily="34" charset="0"/>
        <a:buChar char="–"/>
        <a:defRPr kern="1200">
          <a:solidFill>
            <a:schemeClr val="tx1"/>
          </a:solidFill>
          <a:latin typeface="+mn-lt"/>
          <a:ea typeface="Myanmar3" pitchFamily="18" charset="0"/>
          <a:cs typeface="Myanmar3" pitchFamily="18" charset="0"/>
        </a:defRPr>
      </a:lvl4pPr>
      <a:lvl5pPr marL="2057400" indent="-228600" algn="l" rtl="0" fontAlgn="base">
        <a:spcBef>
          <a:spcPct val="20000"/>
        </a:spcBef>
        <a:spcAft>
          <a:spcPct val="0"/>
        </a:spcAft>
        <a:buFont typeface="Arial" pitchFamily="34" charset="0"/>
        <a:buChar char="»"/>
        <a:defRPr kern="1200">
          <a:solidFill>
            <a:schemeClr val="tx1"/>
          </a:solidFill>
          <a:latin typeface="+mn-lt"/>
          <a:ea typeface="Myanmar3" pitchFamily="18" charset="0"/>
          <a:cs typeface="Myanmar3"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Office_PowerPoint_Slide1.sldx"/><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8783738-7AB7-4FA8-AF3C-3EF54F2658D0}" type="slidenum">
              <a:rPr lang="en-US"/>
              <a:pPr>
                <a:defRPr/>
              </a:pPr>
              <a:t>1</a:t>
            </a:fld>
            <a:endParaRPr lang="en-US" dirty="0"/>
          </a:p>
        </p:txBody>
      </p:sp>
      <p:sp>
        <p:nvSpPr>
          <p:cNvPr id="7" name="Title 6"/>
          <p:cNvSpPr>
            <a:spLocks noGrp="1"/>
          </p:cNvSpPr>
          <p:nvPr>
            <p:ph type="ctrTitle"/>
          </p:nvPr>
        </p:nvSpPr>
        <p:spPr>
          <a:xfrm>
            <a:off x="152400" y="838200"/>
            <a:ext cx="8991600" cy="12192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sz="2200" b="1" dirty="0" smtClean="0">
                <a:latin typeface="Arial" pitchFamily="34" charset="0"/>
                <a:cs typeface="Arial" pitchFamily="34" charset="0"/>
              </a:rPr>
              <a:t>Ministry </a:t>
            </a:r>
            <a:r>
              <a:rPr lang="en-US" sz="2200" b="1" dirty="0">
                <a:latin typeface="Arial" pitchFamily="34" charset="0"/>
                <a:cs typeface="Arial" pitchFamily="34" charset="0"/>
              </a:rPr>
              <a:t>of Agriculture and Irrigation</a:t>
            </a:r>
            <a:br>
              <a:rPr lang="en-US" sz="2200" b="1" dirty="0">
                <a:latin typeface="Arial" pitchFamily="34" charset="0"/>
                <a:cs typeface="Arial" pitchFamily="34" charset="0"/>
              </a:rPr>
            </a:br>
            <a:r>
              <a:rPr lang="en-US" b="1" dirty="0"/>
              <a:t/>
            </a:r>
            <a:br>
              <a:rPr lang="en-US" b="1" dirty="0"/>
            </a:br>
            <a:r>
              <a:rPr lang="en-US" sz="2400" b="1" dirty="0" smtClean="0">
                <a:latin typeface="Arial" panose="020B0604020202020204" pitchFamily="34" charset="0"/>
                <a:cs typeface="Arial" panose="020B0604020202020204" pitchFamily="34" charset="0"/>
              </a:rPr>
              <a:t>Seminar on the Role of Private Sector for Sustainable Myanmar Rice Sector and Seed Industry Development</a:t>
            </a:r>
            <a:r>
              <a:rPr lang="en-US" sz="2700" b="1" dirty="0" smtClean="0"/>
              <a:t/>
            </a:r>
            <a:br>
              <a:rPr lang="en-US" sz="2700" b="1" dirty="0" smtClean="0"/>
            </a:br>
            <a:r>
              <a:rPr lang="en-US" b="1" dirty="0" smtClean="0"/>
              <a:t/>
            </a:r>
            <a:br>
              <a:rPr lang="en-US" b="1" dirty="0" smtClean="0"/>
            </a:br>
            <a:r>
              <a:rPr lang="en-US" sz="3600" b="1" dirty="0" smtClean="0">
                <a:latin typeface="Arial" pitchFamily="34" charset="0"/>
                <a:cs typeface="Arial" pitchFamily="34" charset="0"/>
              </a:rPr>
              <a:t>Policy Support for Increasing Private Sector Investment in </a:t>
            </a:r>
            <a:r>
              <a:rPr lang="en-US" sz="3600" b="1" dirty="0">
                <a:latin typeface="Arial" pitchFamily="34" charset="0"/>
                <a:cs typeface="Arial" pitchFamily="34" charset="0"/>
              </a:rPr>
              <a:t>Sustainable </a:t>
            </a:r>
            <a:r>
              <a:rPr lang="en-US" sz="3600" b="1" dirty="0" smtClean="0">
                <a:latin typeface="Arial" pitchFamily="34" charset="0"/>
                <a:cs typeface="Arial" pitchFamily="34" charset="0"/>
              </a:rPr>
              <a:t>Rice </a:t>
            </a:r>
            <a:r>
              <a:rPr lang="en-US" sz="3600" b="1" dirty="0">
                <a:latin typeface="Arial" pitchFamily="34" charset="0"/>
                <a:cs typeface="Arial" pitchFamily="34" charset="0"/>
              </a:rPr>
              <a:t>Sector and Seed </a:t>
            </a:r>
            <a:r>
              <a:rPr lang="en-US" sz="3600" b="1" dirty="0" smtClean="0">
                <a:latin typeface="Arial" pitchFamily="34" charset="0"/>
                <a:cs typeface="Arial" pitchFamily="34" charset="0"/>
              </a:rPr>
              <a:t>Industry Development</a:t>
            </a:r>
            <a:r>
              <a:rPr lang="en-US" sz="3600" dirty="0" smtClean="0">
                <a:latin typeface="Arial" pitchFamily="34" charset="0"/>
                <a:cs typeface="Arial" pitchFamily="34" charset="0"/>
              </a:rPr>
              <a:t/>
            </a:r>
            <a:br>
              <a:rPr lang="en-US" sz="3600" dirty="0" smtClean="0">
                <a:latin typeface="Arial" pitchFamily="34" charset="0"/>
                <a:cs typeface="Arial" pitchFamily="34" charset="0"/>
              </a:rPr>
            </a:br>
            <a:r>
              <a:rPr lang="en-US" sz="3600" dirty="0" smtClean="0">
                <a:latin typeface="Arial" pitchFamily="34" charset="0"/>
                <a:cs typeface="Arial" pitchFamily="34" charset="0"/>
              </a:rPr>
              <a:t/>
            </a:r>
            <a:br>
              <a:rPr lang="en-US" sz="3600"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t/>
            </a:r>
            <a:br>
              <a:rPr lang="en-US" dirty="0" smtClean="0"/>
            </a:br>
            <a:r>
              <a:rPr lang="en-US" dirty="0" smtClean="0"/>
              <a:t/>
            </a:r>
            <a:br>
              <a:rPr lang="en-US" dirty="0" smtClean="0"/>
            </a:br>
            <a:endParaRPr lang="en-US" dirty="0"/>
          </a:p>
        </p:txBody>
      </p:sp>
      <p:sp>
        <p:nvSpPr>
          <p:cNvPr id="8" name="Subtitle 7"/>
          <p:cNvSpPr>
            <a:spLocks noGrp="1"/>
          </p:cNvSpPr>
          <p:nvPr>
            <p:ph type="subTitle" idx="1"/>
          </p:nvPr>
        </p:nvSpPr>
        <p:spPr>
          <a:xfrm>
            <a:off x="1371600" y="4419600"/>
            <a:ext cx="6400800" cy="1219200"/>
          </a:xfrm>
        </p:spPr>
        <p:txBody>
          <a:bodyPr/>
          <a:lstStyle/>
          <a:p>
            <a:endParaRPr lang="en-US" dirty="0">
              <a:solidFill>
                <a:schemeClr val="tx1"/>
              </a:solidFill>
              <a:latin typeface="Arial" pitchFamily="34" charset="0"/>
              <a:cs typeface="Arial" pitchFamily="34" charset="0"/>
            </a:endParaRPr>
          </a:p>
          <a:p>
            <a:r>
              <a:rPr lang="en-US" sz="2000" b="1" dirty="0" smtClean="0">
                <a:solidFill>
                  <a:schemeClr val="tx1"/>
                </a:solidFill>
                <a:latin typeface="Arial" pitchFamily="34" charset="0"/>
                <a:cs typeface="Arial" pitchFamily="34" charset="0"/>
              </a:rPr>
              <a:t>Tin </a:t>
            </a:r>
            <a:r>
              <a:rPr lang="en-US" sz="2000" b="1" dirty="0" err="1">
                <a:solidFill>
                  <a:schemeClr val="tx1"/>
                </a:solidFill>
                <a:latin typeface="Arial" pitchFamily="34" charset="0"/>
                <a:cs typeface="Arial" pitchFamily="34" charset="0"/>
              </a:rPr>
              <a:t>Htut</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Ph.D</a:t>
            </a:r>
            <a:r>
              <a:rPr lang="en-US" sz="2000" b="1" dirty="0">
                <a:solidFill>
                  <a:schemeClr val="tx1"/>
                </a:solidFill>
                <a:latin typeface="Arial" pitchFamily="34" charset="0"/>
                <a:cs typeface="Arial" pitchFamily="34" charset="0"/>
              </a:rPr>
              <a:t/>
            </a:r>
            <a:br>
              <a:rPr lang="en-US" sz="2000" b="1" dirty="0">
                <a:solidFill>
                  <a:schemeClr val="tx1"/>
                </a:solidFill>
                <a:latin typeface="Arial" pitchFamily="34" charset="0"/>
                <a:cs typeface="Arial" pitchFamily="34" charset="0"/>
              </a:rPr>
            </a:br>
            <a:r>
              <a:rPr lang="en-US" sz="2000" b="1" dirty="0">
                <a:solidFill>
                  <a:schemeClr val="tx1"/>
                </a:solidFill>
                <a:latin typeface="Arial" pitchFamily="34" charset="0"/>
                <a:cs typeface="Arial" pitchFamily="34" charset="0"/>
              </a:rPr>
              <a:t>Permanent Secretary</a:t>
            </a:r>
            <a:r>
              <a:rPr lang="en-US" dirty="0">
                <a:solidFill>
                  <a:schemeClr val="tx1"/>
                </a:solidFill>
                <a:latin typeface="Arial" pitchFamily="34" charset="0"/>
                <a:cs typeface="Arial" pitchFamily="34" charset="0"/>
              </a:rPr>
              <a:t/>
            </a:r>
            <a:br>
              <a:rPr lang="en-US" dirty="0">
                <a:solidFill>
                  <a:schemeClr val="tx1"/>
                </a:solidFill>
                <a:latin typeface="Arial" pitchFamily="34" charset="0"/>
                <a:cs typeface="Arial" pitchFamily="34" charset="0"/>
              </a:rPr>
            </a:br>
            <a:r>
              <a:rPr lang="en-US" dirty="0">
                <a:solidFill>
                  <a:schemeClr val="tx1"/>
                </a:solidFill>
              </a:rPr>
              <a:t/>
            </a:r>
            <a:br>
              <a:rPr lang="en-US" dirty="0">
                <a:solidFill>
                  <a:schemeClr val="tx1"/>
                </a:solidFill>
              </a:rPr>
            </a:br>
            <a:endParaRPr lang="en-US" dirty="0">
              <a:solidFill>
                <a:schemeClr val="tx1"/>
              </a:solidFill>
            </a:endParaRPr>
          </a:p>
        </p:txBody>
      </p:sp>
      <p:sp>
        <p:nvSpPr>
          <p:cNvPr id="2" name="TextBox 1"/>
          <p:cNvSpPr txBox="1"/>
          <p:nvPr/>
        </p:nvSpPr>
        <p:spPr>
          <a:xfrm>
            <a:off x="214086" y="6165334"/>
            <a:ext cx="3810000" cy="369332"/>
          </a:xfrm>
          <a:prstGeom prst="rect">
            <a:avLst/>
          </a:prstGeom>
          <a:noFill/>
        </p:spPr>
        <p:txBody>
          <a:bodyPr wrap="square" rtlCol="0">
            <a:spAutoFit/>
          </a:bodyPr>
          <a:lstStyle/>
          <a:p>
            <a:r>
              <a:rPr lang="en-US" b="1" dirty="0" smtClean="0"/>
              <a:t>18 March 2016</a:t>
            </a:r>
            <a:endParaRPr lang="en-US" b="1" dirty="0"/>
          </a:p>
        </p:txBody>
      </p:sp>
      <p:sp>
        <p:nvSpPr>
          <p:cNvPr id="6" name="TextBox 5"/>
          <p:cNvSpPr txBox="1"/>
          <p:nvPr/>
        </p:nvSpPr>
        <p:spPr>
          <a:xfrm>
            <a:off x="7239000" y="6139934"/>
            <a:ext cx="3810000" cy="369332"/>
          </a:xfrm>
          <a:prstGeom prst="rect">
            <a:avLst/>
          </a:prstGeom>
          <a:noFill/>
        </p:spPr>
        <p:txBody>
          <a:bodyPr wrap="square" rtlCol="0">
            <a:spAutoFit/>
          </a:bodyPr>
          <a:lstStyle/>
          <a:p>
            <a:r>
              <a:rPr lang="en-US" dirty="0" smtClean="0"/>
              <a:t>Nay </a:t>
            </a:r>
            <a:r>
              <a:rPr lang="en-US" b="1" dirty="0" err="1" smtClean="0"/>
              <a:t>Pyi</a:t>
            </a:r>
            <a:r>
              <a:rPr lang="en-US" dirty="0" smtClean="0"/>
              <a:t> Taw</a:t>
            </a:r>
            <a:endParaRPr lang="en-US" dirty="0"/>
          </a:p>
        </p:txBody>
      </p:sp>
    </p:spTree>
  </p:cSld>
  <p:clrMapOvr>
    <a:masterClrMapping/>
  </p:clrMapOvr>
  <p:transition>
    <p:push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696200" cy="563562"/>
          </a:xfrm>
        </p:spPr>
        <p:txBody>
          <a:bodyPr/>
          <a:lstStyle/>
          <a:p>
            <a:r>
              <a:rPr lang="en-US" dirty="0" smtClean="0"/>
              <a:t>National Production of Paddy </a:t>
            </a:r>
            <a:endParaRPr lang="en-US" dirty="0"/>
          </a:p>
        </p:txBody>
      </p:sp>
      <p:sp>
        <p:nvSpPr>
          <p:cNvPr id="4" name="Slide Number Placeholder 3"/>
          <p:cNvSpPr>
            <a:spLocks noGrp="1"/>
          </p:cNvSpPr>
          <p:nvPr>
            <p:ph type="sldNum" sz="quarter" idx="12"/>
          </p:nvPr>
        </p:nvSpPr>
        <p:spPr/>
        <p:txBody>
          <a:bodyPr/>
          <a:lstStyle/>
          <a:p>
            <a:pPr>
              <a:defRPr/>
            </a:pPr>
            <a:fld id="{D4534633-62CC-431E-9A95-28439EAEF48F}" type="slidenum">
              <a:rPr lang="en-US" smtClean="0"/>
              <a:pPr>
                <a:defRPr/>
              </a:pPr>
              <a:t>10</a:t>
            </a:fld>
            <a:endParaRPr lang="en-US"/>
          </a:p>
        </p:txBody>
      </p:sp>
      <p:graphicFrame>
        <p:nvGraphicFramePr>
          <p:cNvPr id="11" name="Chart 10"/>
          <p:cNvGraphicFramePr>
            <a:graphicFrameLocks/>
          </p:cNvGraphicFramePr>
          <p:nvPr>
            <p:extLst>
              <p:ext uri="{D42A27DB-BD31-4B8C-83A1-F6EECF244321}">
                <p14:modId xmlns="" xmlns:p14="http://schemas.microsoft.com/office/powerpoint/2010/main" val="2440942809"/>
              </p:ext>
            </p:extLst>
          </p:nvPr>
        </p:nvGraphicFramePr>
        <p:xfrm>
          <a:off x="152400" y="838200"/>
          <a:ext cx="88392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673023762"/>
      </p:ext>
    </p:extLst>
  </p:cSld>
  <p:clrMapOvr>
    <a:masterClrMapping/>
  </p:clrMapOvr>
  <p:transition>
    <p:push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a:noFill/>
        </p:spPr>
        <p:txBody>
          <a:bodyPr/>
          <a:lstStyle>
            <a:lvl1pPr>
              <a:spcBef>
                <a:spcPct val="20000"/>
              </a:spcBef>
              <a:buClr>
                <a:schemeClr val="tx2"/>
              </a:buClr>
              <a:buSzPct val="75000"/>
              <a:buFont typeface="Monotype Sorts" pitchFamily="2" charset="2"/>
              <a:buChar char="n"/>
              <a:defRPr sz="2600" b="1">
                <a:solidFill>
                  <a:schemeClr val="tx1"/>
                </a:solidFill>
                <a:latin typeface="Arial" charset="0"/>
              </a:defRPr>
            </a:lvl1pPr>
            <a:lvl2pPr marL="742950" indent="-285750">
              <a:spcBef>
                <a:spcPct val="20000"/>
              </a:spcBef>
              <a:buSzPct val="100000"/>
              <a:buChar char="–"/>
              <a:defRPr sz="2100" b="1">
                <a:solidFill>
                  <a:schemeClr val="tx1"/>
                </a:solidFill>
                <a:latin typeface="Arial" charset="0"/>
              </a:defRPr>
            </a:lvl2pPr>
            <a:lvl3pPr marL="1143000" indent="-228600">
              <a:spcBef>
                <a:spcPct val="20000"/>
              </a:spcBef>
              <a:buSzPct val="100000"/>
              <a:buChar char="•"/>
              <a:defRPr sz="1600" b="1">
                <a:solidFill>
                  <a:schemeClr val="tx1"/>
                </a:solidFill>
                <a:latin typeface="Arial" charset="0"/>
              </a:defRPr>
            </a:lvl3pPr>
            <a:lvl4pPr marL="1600200" indent="-228600">
              <a:spcBef>
                <a:spcPct val="20000"/>
              </a:spcBef>
              <a:buSzPct val="100000"/>
              <a:buChar char="–"/>
              <a:defRPr sz="2000" b="1">
                <a:solidFill>
                  <a:schemeClr val="tx1"/>
                </a:solidFill>
                <a:latin typeface="Arial" charset="0"/>
              </a:defRPr>
            </a:lvl4pPr>
            <a:lvl5pPr marL="2057400" indent="-228600">
              <a:spcBef>
                <a:spcPct val="20000"/>
              </a:spcBef>
              <a:buSzPct val="100000"/>
              <a:buChar char="•"/>
              <a:defRPr sz="2000" b="1">
                <a:solidFill>
                  <a:schemeClr val="tx1"/>
                </a:solidFill>
                <a:latin typeface="Arial" charset="0"/>
              </a:defRPr>
            </a:lvl5pPr>
            <a:lvl6pPr marL="2514600" indent="-228600" eaLnBrk="0" fontAlgn="base" hangingPunct="0">
              <a:spcBef>
                <a:spcPct val="20000"/>
              </a:spcBef>
              <a:spcAft>
                <a:spcPct val="0"/>
              </a:spcAft>
              <a:buSzPct val="100000"/>
              <a:buChar char="•"/>
              <a:defRPr sz="2000" b="1">
                <a:solidFill>
                  <a:schemeClr val="tx1"/>
                </a:solidFill>
                <a:latin typeface="Arial" charset="0"/>
              </a:defRPr>
            </a:lvl6pPr>
            <a:lvl7pPr marL="2971800" indent="-228600" eaLnBrk="0" fontAlgn="base" hangingPunct="0">
              <a:spcBef>
                <a:spcPct val="20000"/>
              </a:spcBef>
              <a:spcAft>
                <a:spcPct val="0"/>
              </a:spcAft>
              <a:buSzPct val="100000"/>
              <a:buChar char="•"/>
              <a:defRPr sz="2000" b="1">
                <a:solidFill>
                  <a:schemeClr val="tx1"/>
                </a:solidFill>
                <a:latin typeface="Arial" charset="0"/>
              </a:defRPr>
            </a:lvl7pPr>
            <a:lvl8pPr marL="3429000" indent="-228600" eaLnBrk="0" fontAlgn="base" hangingPunct="0">
              <a:spcBef>
                <a:spcPct val="20000"/>
              </a:spcBef>
              <a:spcAft>
                <a:spcPct val="0"/>
              </a:spcAft>
              <a:buSzPct val="100000"/>
              <a:buChar char="•"/>
              <a:defRPr sz="2000" b="1">
                <a:solidFill>
                  <a:schemeClr val="tx1"/>
                </a:solidFill>
                <a:latin typeface="Arial" charset="0"/>
              </a:defRPr>
            </a:lvl8pPr>
            <a:lvl9pPr marL="3886200" indent="-228600" eaLnBrk="0" fontAlgn="base" hangingPunct="0">
              <a:spcBef>
                <a:spcPct val="20000"/>
              </a:spcBef>
              <a:spcAft>
                <a:spcPct val="0"/>
              </a:spcAft>
              <a:buSzPct val="100000"/>
              <a:buChar char="•"/>
              <a:defRPr sz="2000" b="1">
                <a:solidFill>
                  <a:schemeClr val="tx1"/>
                </a:solidFill>
                <a:latin typeface="Arial" charset="0"/>
              </a:defRPr>
            </a:lvl9pPr>
          </a:lstStyle>
          <a:p>
            <a:pPr>
              <a:spcBef>
                <a:spcPct val="0"/>
              </a:spcBef>
              <a:buClrTx/>
              <a:buSzTx/>
              <a:buFontTx/>
              <a:buNone/>
            </a:pPr>
            <a:fld id="{ECFA27CA-B9D0-4DF3-9BFF-41A19BCAAC62}" type="slidenum">
              <a:rPr lang="en-GB" altLang="en-US" sz="1400" b="0" smtClean="0">
                <a:latin typeface="Times New Roman" pitchFamily="18" charset="0"/>
              </a:rPr>
              <a:pPr>
                <a:spcBef>
                  <a:spcPct val="0"/>
                </a:spcBef>
                <a:buClrTx/>
                <a:buSzTx/>
                <a:buFontTx/>
                <a:buNone/>
              </a:pPr>
              <a:t>11</a:t>
            </a:fld>
            <a:endParaRPr lang="en-GB" altLang="en-US" sz="1400" b="0" smtClean="0">
              <a:latin typeface="Times New Roman" pitchFamily="18" charset="0"/>
            </a:endParaRPr>
          </a:p>
        </p:txBody>
      </p:sp>
      <p:graphicFrame>
        <p:nvGraphicFramePr>
          <p:cNvPr id="8195" name="Chart 4"/>
          <p:cNvGraphicFramePr>
            <a:graphicFrameLocks/>
          </p:cNvGraphicFramePr>
          <p:nvPr>
            <p:extLst>
              <p:ext uri="{D42A27DB-BD31-4B8C-83A1-F6EECF244321}">
                <p14:modId xmlns="" xmlns:p14="http://schemas.microsoft.com/office/powerpoint/2010/main" val="3439003795"/>
              </p:ext>
            </p:extLst>
          </p:nvPr>
        </p:nvGraphicFramePr>
        <p:xfrm>
          <a:off x="371475" y="863600"/>
          <a:ext cx="8356600" cy="4902200"/>
        </p:xfrm>
        <a:graphic>
          <a:graphicData uri="http://schemas.openxmlformats.org/presentationml/2006/ole">
            <p:oleObj spid="_x0000_s1263" r:id="rId3" imgW="7565792" imgH="4901609" progId="Excel.Sheet.8">
              <p:embed/>
            </p:oleObj>
          </a:graphicData>
        </a:graphic>
      </p:graphicFrame>
      <p:sp>
        <p:nvSpPr>
          <p:cNvPr id="6" name="Rectangle 2"/>
          <p:cNvSpPr>
            <a:spLocks noChangeArrowheads="1"/>
          </p:cNvSpPr>
          <p:nvPr/>
        </p:nvSpPr>
        <p:spPr bwMode="auto">
          <a:xfrm>
            <a:off x="0" y="132616"/>
            <a:ext cx="91440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p>
            <a:pPr algn="ctr">
              <a:defRPr/>
            </a:pPr>
            <a:r>
              <a:rPr lang="en-GB" altLang="en-US" sz="2400" b="1" dirty="0">
                <a:latin typeface="+mn-lt"/>
                <a:ea typeface="Times New Roman" pitchFamily="18" charset="0"/>
                <a:cs typeface="Arial" pitchFamily="34" charset="0"/>
              </a:rPr>
              <a:t>Total rice exports – calendar year (milled equivalent), </a:t>
            </a:r>
            <a:r>
              <a:rPr lang="en-GB" altLang="en-US" sz="2400" b="1" dirty="0" smtClean="0">
                <a:latin typeface="+mn-lt"/>
                <a:ea typeface="Times New Roman" pitchFamily="18" charset="0"/>
                <a:cs typeface="Arial" pitchFamily="34" charset="0"/>
              </a:rPr>
              <a:t>1991-2014</a:t>
            </a:r>
          </a:p>
          <a:p>
            <a:pPr algn="ctr">
              <a:defRPr/>
            </a:pPr>
            <a:endParaRPr lang="en-US" altLang="en-US" sz="2400" b="1" dirty="0">
              <a:latin typeface="+mn-lt"/>
            </a:endParaRPr>
          </a:p>
        </p:txBody>
      </p:sp>
      <p:sp>
        <p:nvSpPr>
          <p:cNvPr id="8197" name="Rectangle 3"/>
          <p:cNvSpPr>
            <a:spLocks noChangeArrowheads="1"/>
          </p:cNvSpPr>
          <p:nvPr/>
        </p:nvSpPr>
        <p:spPr bwMode="auto">
          <a:xfrm rot="10800000" flipV="1">
            <a:off x="371475" y="5943600"/>
            <a:ext cx="8356600" cy="230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75000"/>
              <a:buFont typeface="Monotype Sorts" pitchFamily="2" charset="2"/>
              <a:buChar char="n"/>
              <a:defRPr sz="2600" b="1">
                <a:solidFill>
                  <a:schemeClr val="tx1"/>
                </a:solidFill>
                <a:latin typeface="Arial" charset="0"/>
              </a:defRPr>
            </a:lvl1pPr>
            <a:lvl2pPr marL="742950" indent="-285750">
              <a:spcBef>
                <a:spcPct val="20000"/>
              </a:spcBef>
              <a:buSzPct val="100000"/>
              <a:buChar char="–"/>
              <a:defRPr sz="2100" b="1">
                <a:solidFill>
                  <a:schemeClr val="tx1"/>
                </a:solidFill>
                <a:latin typeface="Arial" charset="0"/>
              </a:defRPr>
            </a:lvl2pPr>
            <a:lvl3pPr marL="1143000" indent="-228600">
              <a:spcBef>
                <a:spcPct val="20000"/>
              </a:spcBef>
              <a:buSzPct val="100000"/>
              <a:buChar char="•"/>
              <a:defRPr sz="1600" b="1">
                <a:solidFill>
                  <a:schemeClr val="tx1"/>
                </a:solidFill>
                <a:latin typeface="Arial" charset="0"/>
              </a:defRPr>
            </a:lvl3pPr>
            <a:lvl4pPr marL="1600200" indent="-228600">
              <a:spcBef>
                <a:spcPct val="20000"/>
              </a:spcBef>
              <a:buSzPct val="100000"/>
              <a:buChar char="–"/>
              <a:defRPr sz="2000" b="1">
                <a:solidFill>
                  <a:schemeClr val="tx1"/>
                </a:solidFill>
                <a:latin typeface="Arial" charset="0"/>
              </a:defRPr>
            </a:lvl4pPr>
            <a:lvl5pPr marL="2057400" indent="-228600">
              <a:spcBef>
                <a:spcPct val="20000"/>
              </a:spcBef>
              <a:buSzPct val="100000"/>
              <a:buChar char="•"/>
              <a:defRPr sz="2000" b="1">
                <a:solidFill>
                  <a:schemeClr val="tx1"/>
                </a:solidFill>
                <a:latin typeface="Arial" charset="0"/>
              </a:defRPr>
            </a:lvl5pPr>
            <a:lvl6pPr marL="2514600" indent="-228600" eaLnBrk="0" fontAlgn="base" hangingPunct="0">
              <a:spcBef>
                <a:spcPct val="20000"/>
              </a:spcBef>
              <a:spcAft>
                <a:spcPct val="0"/>
              </a:spcAft>
              <a:buSzPct val="100000"/>
              <a:buChar char="•"/>
              <a:defRPr sz="2000" b="1">
                <a:solidFill>
                  <a:schemeClr val="tx1"/>
                </a:solidFill>
                <a:latin typeface="Arial" charset="0"/>
              </a:defRPr>
            </a:lvl6pPr>
            <a:lvl7pPr marL="2971800" indent="-228600" eaLnBrk="0" fontAlgn="base" hangingPunct="0">
              <a:spcBef>
                <a:spcPct val="20000"/>
              </a:spcBef>
              <a:spcAft>
                <a:spcPct val="0"/>
              </a:spcAft>
              <a:buSzPct val="100000"/>
              <a:buChar char="•"/>
              <a:defRPr sz="2000" b="1">
                <a:solidFill>
                  <a:schemeClr val="tx1"/>
                </a:solidFill>
                <a:latin typeface="Arial" charset="0"/>
              </a:defRPr>
            </a:lvl7pPr>
            <a:lvl8pPr marL="3429000" indent="-228600" eaLnBrk="0" fontAlgn="base" hangingPunct="0">
              <a:spcBef>
                <a:spcPct val="20000"/>
              </a:spcBef>
              <a:spcAft>
                <a:spcPct val="0"/>
              </a:spcAft>
              <a:buSzPct val="100000"/>
              <a:buChar char="•"/>
              <a:defRPr sz="2000" b="1">
                <a:solidFill>
                  <a:schemeClr val="tx1"/>
                </a:solidFill>
                <a:latin typeface="Arial" charset="0"/>
              </a:defRPr>
            </a:lvl8pPr>
            <a:lvl9pPr marL="3886200" indent="-228600" eaLnBrk="0" fontAlgn="base" hangingPunct="0">
              <a:spcBef>
                <a:spcPct val="20000"/>
              </a:spcBef>
              <a:spcAft>
                <a:spcPct val="0"/>
              </a:spcAft>
              <a:buSzPct val="100000"/>
              <a:buChar char="•"/>
              <a:defRPr sz="2000" b="1">
                <a:solidFill>
                  <a:schemeClr val="tx1"/>
                </a:solidFill>
                <a:latin typeface="Arial" charset="0"/>
              </a:defRPr>
            </a:lvl9pPr>
          </a:lstStyle>
          <a:p>
            <a:pPr>
              <a:spcBef>
                <a:spcPct val="0"/>
              </a:spcBef>
              <a:buClrTx/>
              <a:buSzTx/>
              <a:buFontTx/>
              <a:buNone/>
            </a:pPr>
            <a:r>
              <a:rPr lang="en-GB" altLang="en-US" sz="900" b="0" dirty="0">
                <a:latin typeface="Times New Roman" pitchFamily="18" charset="0"/>
                <a:ea typeface="Calibri" pitchFamily="34" charset="0"/>
                <a:cs typeface="Arial" charset="0"/>
              </a:rPr>
              <a:t>Source: FAOSTAT (1991 to 2011); FAO estimate (2012); Central Statistical Organization, Ministry of National Planning and Economic Development (2013 to 2014)</a:t>
            </a:r>
            <a:endParaRPr lang="en-GB" altLang="en-US" sz="2400" b="0" dirty="0">
              <a:latin typeface="Times New Roman" pitchFamily="18" charset="0"/>
              <a:ea typeface="Calibri" pitchFamily="34" charset="0"/>
              <a:cs typeface="Arial" charset="0"/>
            </a:endParaRPr>
          </a:p>
        </p:txBody>
      </p:sp>
    </p:spTree>
    <p:extLst>
      <p:ext uri="{BB962C8B-B14F-4D97-AF65-F5344CB8AC3E}">
        <p14:creationId xmlns="" xmlns:p14="http://schemas.microsoft.com/office/powerpoint/2010/main" val="1496866"/>
      </p:ext>
    </p:extLst>
  </p:cSld>
  <p:clrMapOvr>
    <a:masterClrMapping/>
  </p:clrMapOvr>
  <p:transition>
    <p:push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855900" y="327025"/>
            <a:ext cx="6009351" cy="1017588"/>
          </a:xfrm>
        </p:spPr>
        <p:txBody>
          <a:bodyPr anchor="ctr">
            <a:noAutofit/>
          </a:bodyPr>
          <a:lstStyle/>
          <a:p>
            <a:pPr algn="ctr" eaLnBrk="1" hangingPunct="1"/>
            <a:r>
              <a:rPr lang="en-GB" altLang="en-US" sz="3200" b="1" dirty="0" smtClean="0">
                <a:solidFill>
                  <a:schemeClr val="tx2"/>
                </a:solidFill>
              </a:rPr>
              <a:t>Rice Export of Myanmar </a:t>
            </a:r>
            <a:br>
              <a:rPr lang="en-GB" altLang="en-US" sz="3200" b="1" dirty="0" smtClean="0">
                <a:solidFill>
                  <a:schemeClr val="tx2"/>
                </a:solidFill>
              </a:rPr>
            </a:br>
            <a:r>
              <a:rPr lang="en-GB" altLang="en-US" sz="2400" b="1" dirty="0" smtClean="0">
                <a:solidFill>
                  <a:schemeClr val="tx2"/>
                </a:solidFill>
              </a:rPr>
              <a:t>(Thousand Metric Ton)</a:t>
            </a:r>
            <a:endParaRPr lang="en-US" altLang="en-US" sz="2400" b="1" dirty="0" smtClean="0">
              <a:solidFill>
                <a:schemeClr val="tx2"/>
              </a:solidFill>
            </a:endParaRPr>
          </a:p>
        </p:txBody>
      </p:sp>
      <p:graphicFrame>
        <p:nvGraphicFramePr>
          <p:cNvPr id="9" name="Chart Placeholder 8"/>
          <p:cNvGraphicFramePr>
            <a:graphicFrameLocks noGrp="1"/>
          </p:cNvGraphicFramePr>
          <p:nvPr>
            <p:ph type="chart" idx="1"/>
            <p:extLst>
              <p:ext uri="{D42A27DB-BD31-4B8C-83A1-F6EECF244321}">
                <p14:modId xmlns="" xmlns:p14="http://schemas.microsoft.com/office/powerpoint/2010/main" val="3577175663"/>
              </p:ext>
            </p:extLst>
          </p:nvPr>
        </p:nvGraphicFramePr>
        <p:xfrm>
          <a:off x="418642" y="1344613"/>
          <a:ext cx="8545972" cy="51517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1052373521"/>
      </p:ext>
    </p:extLst>
  </p:cSld>
  <p:clrMapOvr>
    <a:masterClrMapping/>
  </p:clrMapOvr>
  <p:transition>
    <p:pull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4534633-62CC-431E-9A95-28439EAEF48F}" type="slidenum">
              <a:rPr lang="en-US" smtClean="0"/>
              <a:pPr>
                <a:defRPr/>
              </a:pPr>
              <a:t>13</a:t>
            </a:fld>
            <a:endParaRPr lang="en-US"/>
          </a:p>
        </p:txBody>
      </p:sp>
      <p:pic>
        <p:nvPicPr>
          <p:cNvPr id="5" name="Picture 4"/>
          <p:cNvPicPr>
            <a:picLocks noChangeAspect="1"/>
          </p:cNvPicPr>
          <p:nvPr/>
        </p:nvPicPr>
        <p:blipFill rotWithShape="1">
          <a:blip r:embed="rId2" cstate="print"/>
          <a:srcRect l="1" t="2659" r="49697" b="55823"/>
          <a:stretch/>
        </p:blipFill>
        <p:spPr>
          <a:xfrm>
            <a:off x="838200" y="863600"/>
            <a:ext cx="7696200" cy="5156200"/>
          </a:xfrm>
          <a:prstGeom prst="rect">
            <a:avLst/>
          </a:prstGeom>
        </p:spPr>
      </p:pic>
      <p:sp>
        <p:nvSpPr>
          <p:cNvPr id="2" name="Rectangle 1"/>
          <p:cNvSpPr/>
          <p:nvPr/>
        </p:nvSpPr>
        <p:spPr>
          <a:xfrm>
            <a:off x="685800" y="5867400"/>
            <a:ext cx="7848600" cy="369332"/>
          </a:xfrm>
          <a:prstGeom prst="rect">
            <a:avLst/>
          </a:prstGeom>
        </p:spPr>
        <p:txBody>
          <a:bodyPr wrap="square">
            <a:spAutoFit/>
          </a:bodyPr>
          <a:lstStyle/>
          <a:p>
            <a:r>
              <a:rPr lang="en-US" i="1" dirty="0" smtClean="0"/>
              <a:t>Source: Agri-business </a:t>
            </a:r>
            <a:r>
              <a:rPr lang="en-US" i="1" dirty="0"/>
              <a:t>value chain PPTA Report, ADB estimation, </a:t>
            </a:r>
            <a:r>
              <a:rPr lang="en-US" i="1" dirty="0" smtClean="0"/>
              <a:t>2016 </a:t>
            </a:r>
            <a:endParaRPr lang="en-US" i="1" dirty="0"/>
          </a:p>
        </p:txBody>
      </p:sp>
      <p:sp>
        <p:nvSpPr>
          <p:cNvPr id="7" name="Rectangle 6"/>
          <p:cNvSpPr/>
          <p:nvPr/>
        </p:nvSpPr>
        <p:spPr>
          <a:xfrm>
            <a:off x="685800" y="494268"/>
            <a:ext cx="7848600" cy="400110"/>
          </a:xfrm>
          <a:prstGeom prst="rect">
            <a:avLst/>
          </a:prstGeom>
        </p:spPr>
        <p:txBody>
          <a:bodyPr wrap="square">
            <a:spAutoFit/>
          </a:bodyPr>
          <a:lstStyle/>
          <a:p>
            <a:r>
              <a:rPr lang="en-US" sz="2000" b="1" dirty="0" smtClean="0"/>
              <a:t>Rice Yield (ton/ha) 2013</a:t>
            </a:r>
            <a:endParaRPr lang="en-US" sz="2000" b="1" dirty="0"/>
          </a:p>
        </p:txBody>
      </p:sp>
    </p:spTree>
    <p:extLst>
      <p:ext uri="{BB962C8B-B14F-4D97-AF65-F5344CB8AC3E}">
        <p14:creationId xmlns="" xmlns:p14="http://schemas.microsoft.com/office/powerpoint/2010/main" val="2698331012"/>
      </p:ext>
    </p:extLst>
  </p:cSld>
  <p:clrMapOvr>
    <a:masterClrMapping/>
  </p:clrMapOvr>
  <p:transition>
    <p:push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4534633-62CC-431E-9A95-28439EAEF48F}" type="slidenum">
              <a:rPr lang="en-US" smtClean="0"/>
              <a:pPr>
                <a:defRPr/>
              </a:pPr>
              <a:t>14</a:t>
            </a:fld>
            <a:endParaRPr lang="en-US"/>
          </a:p>
        </p:txBody>
      </p:sp>
      <p:graphicFrame>
        <p:nvGraphicFramePr>
          <p:cNvPr id="5" name="Table 4"/>
          <p:cNvGraphicFramePr>
            <a:graphicFrameLocks noGrp="1"/>
          </p:cNvGraphicFramePr>
          <p:nvPr>
            <p:extLst>
              <p:ext uri="{D42A27DB-BD31-4B8C-83A1-F6EECF244321}">
                <p14:modId xmlns="" xmlns:p14="http://schemas.microsoft.com/office/powerpoint/2010/main" val="30092752"/>
              </p:ext>
            </p:extLst>
          </p:nvPr>
        </p:nvGraphicFramePr>
        <p:xfrm>
          <a:off x="457200" y="1676401"/>
          <a:ext cx="8153400" cy="3424067"/>
        </p:xfrm>
        <a:graphic>
          <a:graphicData uri="http://schemas.openxmlformats.org/drawingml/2006/table">
            <a:tbl>
              <a:tblPr firstRow="1" bandRow="1">
                <a:tableStyleId>{5C22544A-7EE6-4342-B048-85BDC9FD1C3A}</a:tableStyleId>
              </a:tblPr>
              <a:tblGrid>
                <a:gridCol w="2038350"/>
                <a:gridCol w="2038350"/>
                <a:gridCol w="2038350"/>
                <a:gridCol w="2038350"/>
              </a:tblGrid>
              <a:tr h="990599">
                <a:tc>
                  <a:txBody>
                    <a:bodyPr/>
                    <a:lstStyle/>
                    <a:p>
                      <a:pPr algn="ctr"/>
                      <a:endParaRPr lang="en-NZ" dirty="0">
                        <a:latin typeface="Arial" panose="020B0604020202020204" pitchFamily="34" charset="0"/>
                        <a:cs typeface="Arial" panose="020B0604020202020204" pitchFamily="34" charset="0"/>
                      </a:endParaRPr>
                    </a:p>
                  </a:txBody>
                  <a:tcPr/>
                </a:tc>
                <a:tc>
                  <a:txBody>
                    <a:bodyPr/>
                    <a:lstStyle/>
                    <a:p>
                      <a:pPr algn="ctr"/>
                      <a:r>
                        <a:rPr lang="en-NZ" dirty="0" smtClean="0">
                          <a:latin typeface="Arial" panose="020B0604020202020204" pitchFamily="34" charset="0"/>
                          <a:cs typeface="Arial" panose="020B0604020202020204" pitchFamily="34" charset="0"/>
                        </a:rPr>
                        <a:t>Milling Efficiency</a:t>
                      </a:r>
                      <a:endParaRPr lang="en-NZ" dirty="0">
                        <a:latin typeface="Arial" panose="020B0604020202020204" pitchFamily="34" charset="0"/>
                        <a:cs typeface="Arial" panose="020B0604020202020204" pitchFamily="34" charset="0"/>
                      </a:endParaRPr>
                    </a:p>
                  </a:txBody>
                  <a:tcPr/>
                </a:tc>
                <a:tc>
                  <a:txBody>
                    <a:bodyPr/>
                    <a:lstStyle/>
                    <a:p>
                      <a:pPr algn="ctr"/>
                      <a:r>
                        <a:rPr lang="en-NZ" dirty="0" smtClean="0">
                          <a:latin typeface="Arial" panose="020B0604020202020204" pitchFamily="34" charset="0"/>
                          <a:cs typeface="Arial" panose="020B0604020202020204" pitchFamily="34" charset="0"/>
                        </a:rPr>
                        <a:t>Shipping</a:t>
                      </a:r>
                      <a:r>
                        <a:rPr lang="en-NZ" baseline="0" dirty="0" smtClean="0">
                          <a:latin typeface="Arial" panose="020B0604020202020204" pitchFamily="34" charset="0"/>
                          <a:cs typeface="Arial" panose="020B0604020202020204" pitchFamily="34" charset="0"/>
                        </a:rPr>
                        <a:t> cost $/20,000 tonne vessel</a:t>
                      </a:r>
                      <a:endParaRPr lang="en-NZ" dirty="0">
                        <a:latin typeface="Arial" panose="020B0604020202020204" pitchFamily="34" charset="0"/>
                        <a:cs typeface="Arial" panose="020B0604020202020204" pitchFamily="34" charset="0"/>
                      </a:endParaRPr>
                    </a:p>
                  </a:txBody>
                  <a:tcPr/>
                </a:tc>
                <a:tc>
                  <a:txBody>
                    <a:bodyPr/>
                    <a:lstStyle/>
                    <a:p>
                      <a:pPr algn="ctr"/>
                      <a:r>
                        <a:rPr lang="en-NZ" dirty="0" smtClean="0">
                          <a:latin typeface="Arial" panose="020B0604020202020204" pitchFamily="34" charset="0"/>
                          <a:cs typeface="Arial" panose="020B0604020202020204" pitchFamily="34" charset="0"/>
                        </a:rPr>
                        <a:t>Export license cost $ per tonne</a:t>
                      </a:r>
                      <a:endParaRPr lang="en-NZ" dirty="0">
                        <a:latin typeface="Arial" panose="020B0604020202020204" pitchFamily="34" charset="0"/>
                        <a:cs typeface="Arial" panose="020B0604020202020204" pitchFamily="34" charset="0"/>
                      </a:endParaRPr>
                    </a:p>
                  </a:txBody>
                  <a:tcPr/>
                </a:tc>
              </a:tr>
              <a:tr h="608367">
                <a:tc>
                  <a:txBody>
                    <a:bodyPr/>
                    <a:lstStyle/>
                    <a:p>
                      <a:pPr algn="ctr"/>
                      <a:r>
                        <a:rPr lang="en-NZ" dirty="0" smtClean="0">
                          <a:latin typeface="Arial" panose="020B0604020202020204" pitchFamily="34" charset="0"/>
                          <a:cs typeface="Arial" panose="020B0604020202020204" pitchFamily="34" charset="0"/>
                        </a:rPr>
                        <a:t>Myanmar</a:t>
                      </a:r>
                      <a:endParaRPr lang="en-NZ" dirty="0">
                        <a:latin typeface="Arial" panose="020B0604020202020204" pitchFamily="34" charset="0"/>
                        <a:cs typeface="Arial" panose="020B0604020202020204" pitchFamily="34" charset="0"/>
                      </a:endParaRPr>
                    </a:p>
                  </a:txBody>
                  <a:tcPr/>
                </a:tc>
                <a:tc>
                  <a:txBody>
                    <a:bodyPr/>
                    <a:lstStyle/>
                    <a:p>
                      <a:pPr algn="ctr"/>
                      <a:r>
                        <a:rPr lang="en-NZ" dirty="0" smtClean="0">
                          <a:latin typeface="Arial" panose="020B0604020202020204" pitchFamily="34" charset="0"/>
                          <a:cs typeface="Arial" panose="020B0604020202020204" pitchFamily="34" charset="0"/>
                        </a:rPr>
                        <a:t>60%</a:t>
                      </a:r>
                      <a:endParaRPr lang="en-NZ" dirty="0">
                        <a:latin typeface="Arial" panose="020B0604020202020204" pitchFamily="34" charset="0"/>
                        <a:cs typeface="Arial" panose="020B0604020202020204" pitchFamily="34" charset="0"/>
                      </a:endParaRPr>
                    </a:p>
                  </a:txBody>
                  <a:tcPr/>
                </a:tc>
                <a:tc>
                  <a:txBody>
                    <a:bodyPr/>
                    <a:lstStyle/>
                    <a:p>
                      <a:pPr algn="ctr"/>
                      <a:r>
                        <a:rPr lang="en-NZ" dirty="0" smtClean="0">
                          <a:latin typeface="Arial" panose="020B0604020202020204" pitchFamily="34" charset="0"/>
                          <a:cs typeface="Arial" panose="020B0604020202020204" pitchFamily="34" charset="0"/>
                        </a:rPr>
                        <a:t>145000</a:t>
                      </a:r>
                      <a:endParaRPr lang="en-NZ" dirty="0">
                        <a:latin typeface="Arial" panose="020B0604020202020204" pitchFamily="34" charset="0"/>
                        <a:cs typeface="Arial" panose="020B0604020202020204" pitchFamily="34" charset="0"/>
                      </a:endParaRPr>
                    </a:p>
                  </a:txBody>
                  <a:tcPr/>
                </a:tc>
                <a:tc>
                  <a:txBody>
                    <a:bodyPr/>
                    <a:lstStyle/>
                    <a:p>
                      <a:pPr algn="ctr"/>
                      <a:r>
                        <a:rPr lang="en-NZ" dirty="0" smtClean="0">
                          <a:latin typeface="Arial" panose="020B0604020202020204" pitchFamily="34" charset="0"/>
                          <a:cs typeface="Arial" panose="020B0604020202020204" pitchFamily="34" charset="0"/>
                        </a:rPr>
                        <a:t>8.59</a:t>
                      </a:r>
                      <a:endParaRPr lang="en-NZ" dirty="0">
                        <a:latin typeface="Arial" panose="020B0604020202020204" pitchFamily="34" charset="0"/>
                        <a:cs typeface="Arial" panose="020B0604020202020204" pitchFamily="34" charset="0"/>
                      </a:endParaRPr>
                    </a:p>
                  </a:txBody>
                  <a:tcPr/>
                </a:tc>
              </a:tr>
              <a:tr h="608367">
                <a:tc>
                  <a:txBody>
                    <a:bodyPr/>
                    <a:lstStyle/>
                    <a:p>
                      <a:pPr algn="ctr"/>
                      <a:r>
                        <a:rPr lang="en-NZ" dirty="0" smtClean="0">
                          <a:latin typeface="Arial" panose="020B0604020202020204" pitchFamily="34" charset="0"/>
                          <a:cs typeface="Arial" panose="020B0604020202020204" pitchFamily="34" charset="0"/>
                        </a:rPr>
                        <a:t>Viet Nam </a:t>
                      </a:r>
                      <a:endParaRPr lang="en-NZ" dirty="0">
                        <a:latin typeface="Arial" panose="020B0604020202020204" pitchFamily="34" charset="0"/>
                        <a:cs typeface="Arial" panose="020B0604020202020204" pitchFamily="34" charset="0"/>
                      </a:endParaRPr>
                    </a:p>
                  </a:txBody>
                  <a:tcPr/>
                </a:tc>
                <a:tc>
                  <a:txBody>
                    <a:bodyPr/>
                    <a:lstStyle/>
                    <a:p>
                      <a:pPr algn="ctr"/>
                      <a:r>
                        <a:rPr lang="en-NZ" dirty="0" smtClean="0">
                          <a:latin typeface="Arial" panose="020B0604020202020204" pitchFamily="34" charset="0"/>
                          <a:cs typeface="Arial" panose="020B0604020202020204" pitchFamily="34" charset="0"/>
                        </a:rPr>
                        <a:t>63%</a:t>
                      </a:r>
                      <a:endParaRPr lang="en-NZ" dirty="0">
                        <a:latin typeface="Arial" panose="020B0604020202020204" pitchFamily="34" charset="0"/>
                        <a:cs typeface="Arial" panose="020B0604020202020204" pitchFamily="34" charset="0"/>
                      </a:endParaRPr>
                    </a:p>
                  </a:txBody>
                  <a:tcPr/>
                </a:tc>
                <a:tc>
                  <a:txBody>
                    <a:bodyPr/>
                    <a:lstStyle/>
                    <a:p>
                      <a:pPr algn="ctr"/>
                      <a:r>
                        <a:rPr lang="en-NZ" dirty="0" smtClean="0">
                          <a:latin typeface="Arial" panose="020B0604020202020204" pitchFamily="34" charset="0"/>
                          <a:cs typeface="Arial" panose="020B0604020202020204" pitchFamily="34" charset="0"/>
                        </a:rPr>
                        <a:t>65000</a:t>
                      </a:r>
                      <a:endParaRPr lang="en-NZ" dirty="0">
                        <a:latin typeface="Arial" panose="020B0604020202020204" pitchFamily="34" charset="0"/>
                        <a:cs typeface="Arial" panose="020B0604020202020204" pitchFamily="34" charset="0"/>
                      </a:endParaRPr>
                    </a:p>
                  </a:txBody>
                  <a:tcPr/>
                </a:tc>
                <a:tc>
                  <a:txBody>
                    <a:bodyPr/>
                    <a:lstStyle/>
                    <a:p>
                      <a:pPr algn="ctr"/>
                      <a:r>
                        <a:rPr lang="en-NZ" dirty="0" smtClean="0">
                          <a:latin typeface="Arial" panose="020B0604020202020204" pitchFamily="34" charset="0"/>
                          <a:cs typeface="Arial" panose="020B0604020202020204" pitchFamily="34" charset="0"/>
                        </a:rPr>
                        <a:t>0.05</a:t>
                      </a:r>
                      <a:endParaRPr lang="en-NZ" dirty="0">
                        <a:latin typeface="Arial" panose="020B0604020202020204" pitchFamily="34" charset="0"/>
                        <a:cs typeface="Arial" panose="020B0604020202020204" pitchFamily="34" charset="0"/>
                      </a:endParaRPr>
                    </a:p>
                  </a:txBody>
                  <a:tcPr/>
                </a:tc>
              </a:tr>
              <a:tr h="608367">
                <a:tc>
                  <a:txBody>
                    <a:bodyPr/>
                    <a:lstStyle/>
                    <a:p>
                      <a:pPr algn="ctr"/>
                      <a:r>
                        <a:rPr lang="en-NZ" dirty="0" smtClean="0">
                          <a:latin typeface="Arial" panose="020B0604020202020204" pitchFamily="34" charset="0"/>
                          <a:cs typeface="Arial" panose="020B0604020202020204" pitchFamily="34" charset="0"/>
                        </a:rPr>
                        <a:t>Thailand</a:t>
                      </a:r>
                      <a:endParaRPr lang="en-NZ" dirty="0">
                        <a:latin typeface="Arial" panose="020B0604020202020204" pitchFamily="34" charset="0"/>
                        <a:cs typeface="Arial" panose="020B0604020202020204" pitchFamily="34" charset="0"/>
                      </a:endParaRPr>
                    </a:p>
                  </a:txBody>
                  <a:tcPr/>
                </a:tc>
                <a:tc>
                  <a:txBody>
                    <a:bodyPr/>
                    <a:lstStyle/>
                    <a:p>
                      <a:pPr algn="ctr"/>
                      <a:r>
                        <a:rPr lang="en-NZ" dirty="0" smtClean="0">
                          <a:latin typeface="Arial" panose="020B0604020202020204" pitchFamily="34" charset="0"/>
                          <a:cs typeface="Arial" panose="020B0604020202020204" pitchFamily="34" charset="0"/>
                        </a:rPr>
                        <a:t>66%</a:t>
                      </a:r>
                      <a:endParaRPr lang="en-NZ" dirty="0">
                        <a:latin typeface="Arial" panose="020B0604020202020204" pitchFamily="34" charset="0"/>
                        <a:cs typeface="Arial" panose="020B0604020202020204" pitchFamily="34" charset="0"/>
                      </a:endParaRPr>
                    </a:p>
                  </a:txBody>
                  <a:tcPr/>
                </a:tc>
                <a:tc>
                  <a:txBody>
                    <a:bodyPr/>
                    <a:lstStyle/>
                    <a:p>
                      <a:pPr algn="ctr"/>
                      <a:r>
                        <a:rPr lang="en-NZ" dirty="0" smtClean="0">
                          <a:latin typeface="Arial" panose="020B0604020202020204" pitchFamily="34" charset="0"/>
                          <a:cs typeface="Arial" panose="020B0604020202020204" pitchFamily="34" charset="0"/>
                        </a:rPr>
                        <a:t>60000</a:t>
                      </a:r>
                      <a:endParaRPr lang="en-NZ" dirty="0">
                        <a:latin typeface="Arial" panose="020B0604020202020204" pitchFamily="34" charset="0"/>
                        <a:cs typeface="Arial" panose="020B0604020202020204" pitchFamily="34" charset="0"/>
                      </a:endParaRPr>
                    </a:p>
                  </a:txBody>
                  <a:tcPr/>
                </a:tc>
                <a:tc>
                  <a:txBody>
                    <a:bodyPr/>
                    <a:lstStyle/>
                    <a:p>
                      <a:pPr algn="ctr"/>
                      <a:r>
                        <a:rPr lang="en-NZ" dirty="0" smtClean="0">
                          <a:latin typeface="Arial" panose="020B0604020202020204" pitchFamily="34" charset="0"/>
                          <a:cs typeface="Arial" panose="020B0604020202020204" pitchFamily="34" charset="0"/>
                        </a:rPr>
                        <a:t>0.10</a:t>
                      </a:r>
                      <a:endParaRPr lang="en-NZ" dirty="0">
                        <a:latin typeface="Arial" panose="020B0604020202020204" pitchFamily="34" charset="0"/>
                        <a:cs typeface="Arial" panose="020B0604020202020204" pitchFamily="34" charset="0"/>
                      </a:endParaRPr>
                    </a:p>
                  </a:txBody>
                  <a:tcPr/>
                </a:tc>
              </a:tr>
              <a:tr h="608367">
                <a:tc>
                  <a:txBody>
                    <a:bodyPr/>
                    <a:lstStyle/>
                    <a:p>
                      <a:pPr algn="ctr"/>
                      <a:r>
                        <a:rPr lang="en-NZ" dirty="0" smtClean="0">
                          <a:latin typeface="Arial" panose="020B0604020202020204" pitchFamily="34" charset="0"/>
                          <a:cs typeface="Arial" panose="020B0604020202020204" pitchFamily="34" charset="0"/>
                        </a:rPr>
                        <a:t>China</a:t>
                      </a:r>
                      <a:r>
                        <a:rPr lang="en-NZ" baseline="0" dirty="0" smtClean="0">
                          <a:latin typeface="Arial" panose="020B0604020202020204" pitchFamily="34" charset="0"/>
                          <a:cs typeface="Arial" panose="020B0604020202020204" pitchFamily="34" charset="0"/>
                        </a:rPr>
                        <a:t> - Korea</a:t>
                      </a:r>
                      <a:endParaRPr lang="en-NZ" dirty="0">
                        <a:latin typeface="Arial" panose="020B0604020202020204" pitchFamily="34" charset="0"/>
                        <a:cs typeface="Arial" panose="020B0604020202020204" pitchFamily="34" charset="0"/>
                      </a:endParaRPr>
                    </a:p>
                  </a:txBody>
                  <a:tcPr/>
                </a:tc>
                <a:tc>
                  <a:txBody>
                    <a:bodyPr/>
                    <a:lstStyle/>
                    <a:p>
                      <a:pPr algn="ctr"/>
                      <a:r>
                        <a:rPr lang="en-NZ" dirty="0" smtClean="0">
                          <a:latin typeface="Arial" panose="020B0604020202020204" pitchFamily="34" charset="0"/>
                          <a:cs typeface="Arial" panose="020B0604020202020204" pitchFamily="34" charset="0"/>
                        </a:rPr>
                        <a:t>70-75%</a:t>
                      </a:r>
                      <a:endParaRPr lang="en-NZ" dirty="0">
                        <a:latin typeface="Arial" panose="020B0604020202020204" pitchFamily="34" charset="0"/>
                        <a:cs typeface="Arial" panose="020B0604020202020204" pitchFamily="34" charset="0"/>
                      </a:endParaRPr>
                    </a:p>
                  </a:txBody>
                  <a:tcPr/>
                </a:tc>
                <a:tc>
                  <a:txBody>
                    <a:bodyPr/>
                    <a:lstStyle/>
                    <a:p>
                      <a:pPr algn="ctr"/>
                      <a:endParaRPr lang="en-NZ" dirty="0">
                        <a:latin typeface="Arial" panose="020B0604020202020204" pitchFamily="34" charset="0"/>
                        <a:cs typeface="Arial" panose="020B0604020202020204" pitchFamily="34" charset="0"/>
                      </a:endParaRPr>
                    </a:p>
                  </a:txBody>
                  <a:tcPr/>
                </a:tc>
                <a:tc>
                  <a:txBody>
                    <a:bodyPr/>
                    <a:lstStyle/>
                    <a:p>
                      <a:pPr algn="ctr"/>
                      <a:endParaRPr lang="en-NZ" dirty="0">
                        <a:latin typeface="Arial" panose="020B0604020202020204" pitchFamily="34" charset="0"/>
                        <a:cs typeface="Arial" panose="020B0604020202020204" pitchFamily="34" charset="0"/>
                      </a:endParaRPr>
                    </a:p>
                  </a:txBody>
                  <a:tcPr/>
                </a:tc>
              </a:tr>
            </a:tbl>
          </a:graphicData>
        </a:graphic>
      </p:graphicFrame>
      <p:sp>
        <p:nvSpPr>
          <p:cNvPr id="6" name="Title 1"/>
          <p:cNvSpPr>
            <a:spLocks noGrp="1"/>
          </p:cNvSpPr>
          <p:nvPr>
            <p:ph type="title"/>
          </p:nvPr>
        </p:nvSpPr>
        <p:spPr>
          <a:prstGeom prst="rect">
            <a:avLst/>
          </a:prstGeom>
        </p:spPr>
        <p:txBody>
          <a:bodyPr>
            <a:noAutofit/>
          </a:bodyPr>
          <a:lstStyle/>
          <a:p>
            <a:r>
              <a:rPr lang="en-US" sz="3600" dirty="0" smtClean="0"/>
              <a:t>Rice Productivity and Trade Potential</a:t>
            </a:r>
            <a:endParaRPr lang="en-US" sz="3600" dirty="0"/>
          </a:p>
        </p:txBody>
      </p:sp>
      <p:sp>
        <p:nvSpPr>
          <p:cNvPr id="7" name="Rectangle 6"/>
          <p:cNvSpPr/>
          <p:nvPr/>
        </p:nvSpPr>
        <p:spPr>
          <a:xfrm>
            <a:off x="711200" y="5523468"/>
            <a:ext cx="7848600" cy="369332"/>
          </a:xfrm>
          <a:prstGeom prst="rect">
            <a:avLst/>
          </a:prstGeom>
        </p:spPr>
        <p:txBody>
          <a:bodyPr wrap="square">
            <a:spAutoFit/>
          </a:bodyPr>
          <a:lstStyle/>
          <a:p>
            <a:r>
              <a:rPr lang="en-US" i="1" dirty="0" smtClean="0"/>
              <a:t>Source: Agri-business </a:t>
            </a:r>
            <a:r>
              <a:rPr lang="en-US" i="1" dirty="0"/>
              <a:t>value chain PPTA Report, ADB estimation, </a:t>
            </a:r>
            <a:r>
              <a:rPr lang="en-US" i="1" dirty="0" smtClean="0"/>
              <a:t>2016 </a:t>
            </a:r>
            <a:endParaRPr lang="en-US" i="1" dirty="0"/>
          </a:p>
        </p:txBody>
      </p:sp>
    </p:spTree>
    <p:extLst>
      <p:ext uri="{BB962C8B-B14F-4D97-AF65-F5344CB8AC3E}">
        <p14:creationId xmlns="" xmlns:p14="http://schemas.microsoft.com/office/powerpoint/2010/main" val="3251654059"/>
      </p:ext>
    </p:extLst>
  </p:cSld>
  <p:clrMapOvr>
    <a:masterClrMapping/>
  </p:clrMapOvr>
  <p:transition>
    <p:push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13775" y="6305550"/>
            <a:ext cx="457200" cy="476250"/>
          </a:xfrm>
          <a:prstGeom prst="rect">
            <a:avLst/>
          </a:prstGeom>
        </p:spPr>
        <p:txBody>
          <a:bodyPr/>
          <a:lstStyle/>
          <a:p>
            <a:pPr>
              <a:defRPr/>
            </a:pPr>
            <a:fld id="{AB37A964-C0CC-4405-B96F-A405D1616841}" type="slidenum">
              <a:rPr lang="en-US" altLang="ja-JP" smtClean="0"/>
              <a:pPr>
                <a:defRPr/>
              </a:pPr>
              <a:t>15</a:t>
            </a:fld>
            <a:endParaRPr lang="en-US" altLang="ja-JP"/>
          </a:p>
        </p:txBody>
      </p:sp>
      <p:sp>
        <p:nvSpPr>
          <p:cNvPr id="8" name="Rectangle 7"/>
          <p:cNvSpPr/>
          <p:nvPr/>
        </p:nvSpPr>
        <p:spPr>
          <a:xfrm>
            <a:off x="152400" y="246737"/>
            <a:ext cx="8839200" cy="553998"/>
          </a:xfrm>
          <a:prstGeom prst="rect">
            <a:avLst/>
          </a:prstGeom>
        </p:spPr>
        <p:txBody>
          <a:bodyPr wrap="square">
            <a:spAutoFit/>
          </a:bodyPr>
          <a:lstStyle/>
          <a:p>
            <a:pPr algn="ctr">
              <a:lnSpc>
                <a:spcPct val="125000"/>
              </a:lnSpc>
            </a:pPr>
            <a:r>
              <a:rPr lang="en-US" sz="2400" b="1" dirty="0" smtClean="0">
                <a:cs typeface="Arial" panose="020B0604020202020204" pitchFamily="34" charset="0"/>
              </a:rPr>
              <a:t>Overarching Law for Agricultural Development</a:t>
            </a: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20840103">
            <a:off x="1469059" y="1024622"/>
            <a:ext cx="2108601" cy="3048510"/>
          </a:xfrm>
          <a:prstGeom prst="rect">
            <a:avLst/>
          </a:prstGeom>
        </p:spPr>
      </p:pic>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986270">
            <a:off x="5123449" y="1152652"/>
            <a:ext cx="2092432" cy="2955086"/>
          </a:xfrm>
          <a:prstGeom prst="rect">
            <a:avLst/>
          </a:prstGeom>
        </p:spPr>
      </p:pic>
      <p:sp>
        <p:nvSpPr>
          <p:cNvPr id="9" name="TextBox 8"/>
          <p:cNvSpPr txBox="1"/>
          <p:nvPr/>
        </p:nvSpPr>
        <p:spPr>
          <a:xfrm>
            <a:off x="4572000" y="4388584"/>
            <a:ext cx="2819400" cy="1631216"/>
          </a:xfrm>
          <a:prstGeom prst="rect">
            <a:avLst/>
          </a:prstGeom>
          <a:noFill/>
        </p:spPr>
        <p:txBody>
          <a:bodyPr wrap="square" rtlCol="0">
            <a:spAutoFit/>
          </a:bodyPr>
          <a:lstStyle/>
          <a:p>
            <a:pPr algn="ctr"/>
            <a:r>
              <a:rPr lang="en-US" sz="2000" b="1" dirty="0" smtClean="0">
                <a:solidFill>
                  <a:srgbClr val="7030A0"/>
                </a:solidFill>
              </a:rPr>
              <a:t>The Law of Protection of the Farmers Rights and Enhancement of their Benefits (2013)</a:t>
            </a:r>
            <a:endParaRPr lang="en-US" sz="2000" b="1" dirty="0">
              <a:solidFill>
                <a:srgbClr val="7030A0"/>
              </a:solidFill>
            </a:endParaRPr>
          </a:p>
        </p:txBody>
      </p:sp>
      <p:sp>
        <p:nvSpPr>
          <p:cNvPr id="10" name="TextBox 9"/>
          <p:cNvSpPr txBox="1"/>
          <p:nvPr/>
        </p:nvSpPr>
        <p:spPr>
          <a:xfrm>
            <a:off x="1266059" y="4419600"/>
            <a:ext cx="2514600" cy="1938992"/>
          </a:xfrm>
          <a:prstGeom prst="rect">
            <a:avLst/>
          </a:prstGeom>
          <a:noFill/>
        </p:spPr>
        <p:txBody>
          <a:bodyPr wrap="square" rtlCol="0">
            <a:spAutoFit/>
          </a:bodyPr>
          <a:lstStyle/>
          <a:p>
            <a:pPr algn="ctr"/>
            <a:r>
              <a:rPr lang="en-US" sz="2000" b="1" dirty="0" smtClean="0">
                <a:solidFill>
                  <a:srgbClr val="333399"/>
                </a:solidFill>
              </a:rPr>
              <a:t>The Regulations of Protection of the Farmers Rights and Enhancement of their Benefits (2015)</a:t>
            </a:r>
            <a:endParaRPr lang="en-US" sz="2000" b="1" dirty="0">
              <a:solidFill>
                <a:srgbClr val="333399"/>
              </a:solidFill>
            </a:endParaRPr>
          </a:p>
        </p:txBody>
      </p:sp>
    </p:spTree>
    <p:extLst>
      <p:ext uri="{BB962C8B-B14F-4D97-AF65-F5344CB8AC3E}">
        <p14:creationId xmlns="" xmlns:p14="http://schemas.microsoft.com/office/powerpoint/2010/main" val="506478871"/>
      </p:ext>
    </p:extLst>
  </p:cSld>
  <p:clrMapOvr>
    <a:masterClrMapping/>
  </p:clrMapOvr>
  <p:transition>
    <p:push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74638"/>
            <a:ext cx="9144000" cy="715962"/>
          </a:xfrm>
        </p:spPr>
        <p:txBody>
          <a:bodyPr/>
          <a:lstStyle/>
          <a:p>
            <a:r>
              <a:rPr lang="en-US" dirty="0" smtClean="0"/>
              <a:t>Existing Sectoral Development Policies, Strategies and Laws</a:t>
            </a:r>
            <a:endParaRPr lang="en-US" dirty="0"/>
          </a:p>
        </p:txBody>
      </p:sp>
      <p:sp>
        <p:nvSpPr>
          <p:cNvPr id="7" name="Content Placeholder 6"/>
          <p:cNvSpPr>
            <a:spLocks noGrp="1"/>
          </p:cNvSpPr>
          <p:nvPr>
            <p:ph idx="1"/>
          </p:nvPr>
        </p:nvSpPr>
        <p:spPr>
          <a:xfrm>
            <a:off x="457200" y="1066800"/>
            <a:ext cx="7086600" cy="5105400"/>
          </a:xfrm>
        </p:spPr>
        <p:txBody>
          <a:bodyPr/>
          <a:lstStyle/>
          <a:p>
            <a:r>
              <a:rPr lang="en-US" sz="2400" dirty="0" smtClean="0"/>
              <a:t>Rice Sector </a:t>
            </a:r>
            <a:r>
              <a:rPr lang="en-US" sz="2400" dirty="0"/>
              <a:t>D</a:t>
            </a:r>
            <a:r>
              <a:rPr lang="en-US" sz="2400" dirty="0" smtClean="0"/>
              <a:t>evelopment </a:t>
            </a:r>
            <a:r>
              <a:rPr lang="en-US" sz="2400" dirty="0"/>
              <a:t>S</a:t>
            </a:r>
            <a:r>
              <a:rPr lang="en-US" sz="2400" dirty="0" smtClean="0"/>
              <a:t>trategy</a:t>
            </a:r>
          </a:p>
          <a:p>
            <a:r>
              <a:rPr lang="en-US" sz="2400" dirty="0" smtClean="0"/>
              <a:t>Climate Smart Agriculture Strategy</a:t>
            </a:r>
          </a:p>
          <a:p>
            <a:r>
              <a:rPr lang="en-US" sz="2400" dirty="0" smtClean="0">
                <a:cs typeface="Arial" panose="020B0604020202020204" pitchFamily="34" charset="0"/>
              </a:rPr>
              <a:t>Plant </a:t>
            </a:r>
            <a:r>
              <a:rPr lang="en-US" sz="2400" dirty="0">
                <a:cs typeface="Arial" panose="020B0604020202020204" pitchFamily="34" charset="0"/>
              </a:rPr>
              <a:t>Pest Quarantine </a:t>
            </a:r>
            <a:r>
              <a:rPr lang="en-US" sz="2400" dirty="0" smtClean="0">
                <a:cs typeface="Arial" panose="020B0604020202020204" pitchFamily="34" charset="0"/>
              </a:rPr>
              <a:t>Law</a:t>
            </a:r>
          </a:p>
          <a:p>
            <a:r>
              <a:rPr lang="en-US" sz="2400" dirty="0">
                <a:cs typeface="Arial" panose="020B0604020202020204" pitchFamily="34" charset="0"/>
              </a:rPr>
              <a:t>The Seed </a:t>
            </a:r>
            <a:r>
              <a:rPr lang="en-US" sz="2400" dirty="0" smtClean="0">
                <a:cs typeface="Arial" panose="020B0604020202020204" pitchFamily="34" charset="0"/>
              </a:rPr>
              <a:t>Law</a:t>
            </a:r>
          </a:p>
          <a:p>
            <a:r>
              <a:rPr lang="en-US" sz="2400" dirty="0">
                <a:cs typeface="Arial" panose="020B0604020202020204" pitchFamily="34" charset="0"/>
              </a:rPr>
              <a:t>Farm Land </a:t>
            </a:r>
            <a:r>
              <a:rPr lang="en-US" sz="2400" dirty="0" smtClean="0">
                <a:cs typeface="Arial" panose="020B0604020202020204" pitchFamily="34" charset="0"/>
              </a:rPr>
              <a:t>Law</a:t>
            </a:r>
          </a:p>
          <a:p>
            <a:r>
              <a:rPr lang="en-US" sz="2400" dirty="0">
                <a:cs typeface="Arial" panose="020B0604020202020204" pitchFamily="34" charset="0"/>
              </a:rPr>
              <a:t>Plant Varietal Protection </a:t>
            </a:r>
            <a:r>
              <a:rPr lang="en-US" sz="2400" dirty="0" smtClean="0">
                <a:cs typeface="Arial" panose="020B0604020202020204" pitchFamily="34" charset="0"/>
              </a:rPr>
              <a:t>Law</a:t>
            </a:r>
          </a:p>
          <a:p>
            <a:r>
              <a:rPr lang="en-US" sz="2400" dirty="0">
                <a:cs typeface="Arial" panose="020B0604020202020204" pitchFamily="34" charset="0"/>
              </a:rPr>
              <a:t>Law on Bio </a:t>
            </a:r>
            <a:r>
              <a:rPr lang="en-US" sz="2400" dirty="0" smtClean="0">
                <a:cs typeface="Arial" panose="020B0604020202020204" pitchFamily="34" charset="0"/>
              </a:rPr>
              <a:t>safety (Draft)</a:t>
            </a:r>
            <a:endParaRPr lang="en-US" sz="2400" dirty="0">
              <a:ea typeface="Calibri"/>
              <a:cs typeface="Arial" panose="020B0604020202020204" pitchFamily="34" charset="0"/>
            </a:endParaRPr>
          </a:p>
          <a:p>
            <a:r>
              <a:rPr lang="en-US" sz="2400" dirty="0" smtClean="0">
                <a:ea typeface="Calibri"/>
                <a:cs typeface="Arial" panose="020B0604020202020204" pitchFamily="34" charset="0"/>
              </a:rPr>
              <a:t>Pesticide Law</a:t>
            </a:r>
          </a:p>
          <a:p>
            <a:r>
              <a:rPr lang="en-US" sz="2400" dirty="0" smtClean="0">
                <a:ea typeface="Calibri"/>
                <a:cs typeface="Arial" panose="020B0604020202020204" pitchFamily="34" charset="0"/>
              </a:rPr>
              <a:t>Fertilizer Law</a:t>
            </a:r>
          </a:p>
          <a:p>
            <a:r>
              <a:rPr lang="en-US" sz="2400" dirty="0" smtClean="0"/>
              <a:t>Vision </a:t>
            </a:r>
            <a:r>
              <a:rPr lang="en-US" sz="2400" dirty="0"/>
              <a:t>for </a:t>
            </a:r>
            <a:r>
              <a:rPr lang="en-US" sz="2400" dirty="0" smtClean="0"/>
              <a:t>Food, Agriculture </a:t>
            </a:r>
            <a:r>
              <a:rPr lang="en-US" sz="2400" dirty="0"/>
              <a:t>and Forestry 2025</a:t>
            </a:r>
          </a:p>
          <a:p>
            <a:r>
              <a:rPr lang="en-US" sz="2400" dirty="0"/>
              <a:t>National </a:t>
            </a:r>
            <a:r>
              <a:rPr lang="en-US" sz="2400" dirty="0" smtClean="0"/>
              <a:t>Adaptation Program of Action to Climate Change</a:t>
            </a:r>
            <a:endParaRPr lang="en-US" sz="2400" dirty="0">
              <a:latin typeface="Arial" panose="020B0604020202020204" pitchFamily="34" charset="0"/>
              <a:ea typeface="Calibri"/>
              <a:cs typeface="Arial" panose="020B0604020202020204" pitchFamily="34" charset="0"/>
            </a:endParaRPr>
          </a:p>
          <a:p>
            <a:endParaRPr lang="en-US" sz="2400" dirty="0">
              <a:latin typeface="Arial" panose="020B0604020202020204" pitchFamily="34" charset="0"/>
              <a:ea typeface="Calibri"/>
              <a:cs typeface="Arial" panose="020B0604020202020204" pitchFamily="34" charset="0"/>
            </a:endParaRPr>
          </a:p>
          <a:p>
            <a:endParaRPr lang="en-US" sz="2400" dirty="0">
              <a:latin typeface="Arial" panose="020B0604020202020204" pitchFamily="34" charset="0"/>
              <a:ea typeface="Calibri"/>
              <a:cs typeface="Arial" panose="020B0604020202020204" pitchFamily="34" charset="0"/>
            </a:endParaRPr>
          </a:p>
          <a:p>
            <a:endParaRPr lang="en-US" sz="2400" dirty="0" smtClean="0"/>
          </a:p>
        </p:txBody>
      </p:sp>
      <p:graphicFrame>
        <p:nvGraphicFramePr>
          <p:cNvPr id="2" name="Object 1"/>
          <p:cNvGraphicFramePr>
            <a:graphicFrameLocks noChangeAspect="1"/>
          </p:cNvGraphicFramePr>
          <p:nvPr>
            <p:extLst>
              <p:ext uri="{D42A27DB-BD31-4B8C-83A1-F6EECF244321}">
                <p14:modId xmlns="" xmlns:p14="http://schemas.microsoft.com/office/powerpoint/2010/main" val="3471878531"/>
              </p:ext>
            </p:extLst>
          </p:nvPr>
        </p:nvGraphicFramePr>
        <p:xfrm>
          <a:off x="7423914" y="990600"/>
          <a:ext cx="1720086" cy="2321254"/>
        </p:xfrm>
        <a:graphic>
          <a:graphicData uri="http://schemas.openxmlformats.org/presentationml/2006/ole">
            <p:oleObj spid="_x0000_s7367" name="Acrobat Document" r:id="rId3" imgW="7449480" imgH="10047960" progId="AcroExch.Document.7">
              <p:embed/>
            </p:oleObj>
          </a:graphicData>
        </a:graphic>
      </p:graphicFrame>
      <p:graphicFrame>
        <p:nvGraphicFramePr>
          <p:cNvPr id="3" name="Object 2"/>
          <p:cNvGraphicFramePr>
            <a:graphicFrameLocks noChangeAspect="1"/>
          </p:cNvGraphicFramePr>
          <p:nvPr>
            <p:extLst>
              <p:ext uri="{D42A27DB-BD31-4B8C-83A1-F6EECF244321}">
                <p14:modId xmlns="" xmlns:p14="http://schemas.microsoft.com/office/powerpoint/2010/main" val="840511170"/>
              </p:ext>
            </p:extLst>
          </p:nvPr>
        </p:nvGraphicFramePr>
        <p:xfrm>
          <a:off x="5658515" y="914400"/>
          <a:ext cx="1732885" cy="2363446"/>
        </p:xfrm>
        <a:graphic>
          <a:graphicData uri="http://schemas.openxmlformats.org/presentationml/2006/ole">
            <p:oleObj spid="_x0000_s7368" name="Acrobat Document" r:id="rId4" imgW="7576560" imgH="10327320" progId="AcroExch.Document.7">
              <p:embed/>
            </p:oleObj>
          </a:graphicData>
        </a:graphic>
      </p:graphicFrame>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638800" y="3124200"/>
            <a:ext cx="1676400" cy="1981200"/>
          </a:xfrm>
          <a:prstGeom prst="rect">
            <a:avLst/>
          </a:prstGeom>
        </p:spPr>
      </p:pic>
      <p:pic>
        <p:nvPicPr>
          <p:cNvPr id="7336" name="Picture 168" descr="C:\Users\Lenovo\Desktop\Cover Law.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302500" y="3352800"/>
            <a:ext cx="1828800" cy="28193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89470652"/>
      </p:ext>
    </p:extLst>
  </p:cSld>
  <p:clrMapOvr>
    <a:masterClrMapping/>
  </p:clrMapOvr>
  <p:transition>
    <p:push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6200"/>
            <a:ext cx="8229600" cy="1143000"/>
          </a:xfrm>
        </p:spPr>
        <p:txBody>
          <a:bodyPr/>
          <a:lstStyle/>
          <a:p>
            <a:r>
              <a:rPr lang="en-US" sz="3600" dirty="0" smtClean="0"/>
              <a:t>Major Stakeholders</a:t>
            </a:r>
            <a:endParaRPr lang="en-US" sz="3600" dirty="0"/>
          </a:p>
        </p:txBody>
      </p:sp>
      <p:sp>
        <p:nvSpPr>
          <p:cNvPr id="4" name="Slide Number Placeholder 3"/>
          <p:cNvSpPr>
            <a:spLocks noGrp="1"/>
          </p:cNvSpPr>
          <p:nvPr>
            <p:ph type="sldNum" sz="quarter" idx="12"/>
          </p:nvPr>
        </p:nvSpPr>
        <p:spPr/>
        <p:txBody>
          <a:bodyPr/>
          <a:lstStyle/>
          <a:p>
            <a:pPr>
              <a:defRPr/>
            </a:pPr>
            <a:fld id="{D4534633-62CC-431E-9A95-28439EAEF48F}" type="slidenum">
              <a:rPr lang="en-US" smtClean="0"/>
              <a:pPr>
                <a:defRPr/>
              </a:pPr>
              <a:t>17</a:t>
            </a:fld>
            <a:endParaRPr lang="en-US"/>
          </a:p>
        </p:txBody>
      </p:sp>
      <p:sp>
        <p:nvSpPr>
          <p:cNvPr id="3" name="TextBox 2"/>
          <p:cNvSpPr txBox="1"/>
          <p:nvPr/>
        </p:nvSpPr>
        <p:spPr>
          <a:xfrm>
            <a:off x="787400" y="1066800"/>
            <a:ext cx="7696200" cy="5262979"/>
          </a:xfrm>
          <a:prstGeom prst="rect">
            <a:avLst/>
          </a:prstGeom>
          <a:noFill/>
        </p:spPr>
        <p:txBody>
          <a:bodyPr wrap="square" rtlCol="0">
            <a:spAutoFit/>
          </a:bodyPr>
          <a:lstStyle/>
          <a:p>
            <a:pPr marL="285750" indent="-285750">
              <a:buFontTx/>
              <a:buChar char="-"/>
            </a:pPr>
            <a:r>
              <a:rPr lang="en-US" sz="2400" dirty="0" smtClean="0"/>
              <a:t>Government/ Ministry</a:t>
            </a:r>
          </a:p>
          <a:p>
            <a:pPr marL="0" lvl="2"/>
            <a:r>
              <a:rPr lang="en-US" sz="2400" dirty="0" smtClean="0"/>
              <a:t>	-   </a:t>
            </a:r>
            <a:r>
              <a:rPr lang="en-US" sz="2400" dirty="0"/>
              <a:t>Policy </a:t>
            </a:r>
            <a:r>
              <a:rPr lang="en-US" sz="2400" dirty="0" smtClean="0"/>
              <a:t>makers/Law Makers</a:t>
            </a:r>
          </a:p>
          <a:p>
            <a:pPr marL="0" lvl="2"/>
            <a:r>
              <a:rPr lang="en-US" sz="2400" dirty="0"/>
              <a:t>	</a:t>
            </a:r>
            <a:r>
              <a:rPr lang="en-US" sz="2400" dirty="0" smtClean="0"/>
              <a:t>-   Planner</a:t>
            </a:r>
            <a:endParaRPr lang="en-US" sz="2400" dirty="0"/>
          </a:p>
          <a:p>
            <a:r>
              <a:rPr lang="en-US" sz="2400" dirty="0" smtClean="0"/>
              <a:t>	-   Research Institutions</a:t>
            </a:r>
          </a:p>
          <a:p>
            <a:pPr marL="1200150" lvl="2" indent="-285750">
              <a:buFontTx/>
              <a:buChar char="-"/>
            </a:pPr>
            <a:r>
              <a:rPr lang="en-US" sz="2400" dirty="0" smtClean="0"/>
              <a:t> Extension/ Agricultural Advisory Service</a:t>
            </a:r>
          </a:p>
          <a:p>
            <a:pPr lvl="2"/>
            <a:endParaRPr lang="en-US" sz="2400" dirty="0" smtClean="0"/>
          </a:p>
          <a:p>
            <a:pPr marL="0" lvl="2"/>
            <a:r>
              <a:rPr lang="en-US" sz="2400" dirty="0" smtClean="0"/>
              <a:t>-  Private</a:t>
            </a:r>
          </a:p>
          <a:p>
            <a:pPr marL="742950" indent="120650"/>
            <a:r>
              <a:rPr lang="en-US" sz="2400" dirty="0" smtClean="0"/>
              <a:t>-  Local and Foreign Investors </a:t>
            </a:r>
          </a:p>
          <a:p>
            <a:pPr marL="863600" lvl="1">
              <a:buFontTx/>
              <a:buChar char="-"/>
            </a:pPr>
            <a:r>
              <a:rPr lang="en-US" sz="2400" dirty="0" smtClean="0"/>
              <a:t>  Traders</a:t>
            </a:r>
          </a:p>
          <a:p>
            <a:pPr marL="863600" lvl="1"/>
            <a:endParaRPr lang="en-US" sz="2400" dirty="0" smtClean="0"/>
          </a:p>
          <a:p>
            <a:pPr indent="406400">
              <a:buFontTx/>
              <a:buChar char="-"/>
            </a:pPr>
            <a:r>
              <a:rPr lang="en-US" sz="2400" dirty="0" smtClean="0"/>
              <a:t>Civil Society Organization</a:t>
            </a:r>
          </a:p>
          <a:p>
            <a:pPr indent="406400">
              <a:buFontTx/>
              <a:buChar char="-"/>
            </a:pPr>
            <a:r>
              <a:rPr lang="en-US" sz="2400" dirty="0" smtClean="0"/>
              <a:t>Farmers Organization</a:t>
            </a:r>
          </a:p>
          <a:p>
            <a:pPr indent="406400">
              <a:buFontTx/>
              <a:buChar char="-"/>
            </a:pPr>
            <a:r>
              <a:rPr lang="en-US" sz="2400" dirty="0" smtClean="0"/>
              <a:t>NGO/INGO</a:t>
            </a:r>
          </a:p>
          <a:p>
            <a:pPr indent="406400">
              <a:buFontTx/>
              <a:buChar char="-"/>
            </a:pPr>
            <a:r>
              <a:rPr lang="en-US" sz="2400" dirty="0" smtClean="0"/>
              <a:t>International Organization (IRRI, ADB, WB, IFAD)</a:t>
            </a:r>
          </a:p>
        </p:txBody>
      </p:sp>
    </p:spTree>
    <p:extLst>
      <p:ext uri="{BB962C8B-B14F-4D97-AF65-F5344CB8AC3E}">
        <p14:creationId xmlns="" xmlns:p14="http://schemas.microsoft.com/office/powerpoint/2010/main" val="3756949870"/>
      </p:ext>
    </p:extLst>
  </p:cSld>
  <p:clrMapOvr>
    <a:masterClrMapping/>
  </p:clrMapOvr>
  <p:transition>
    <p:push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620000" cy="1143000"/>
          </a:xfrm>
        </p:spPr>
        <p:txBody>
          <a:bodyPr/>
          <a:lstStyle/>
          <a:p>
            <a:pPr algn="r"/>
            <a:r>
              <a:rPr lang="en-US" sz="3600" b="1" dirty="0"/>
              <a:t>S</a:t>
            </a:r>
            <a:r>
              <a:rPr lang="en-US" sz="3600" b="1" dirty="0" smtClean="0"/>
              <a:t>trategy towards </a:t>
            </a:r>
            <a:br>
              <a:rPr lang="en-US" sz="3600" b="1" dirty="0" smtClean="0"/>
            </a:br>
            <a:r>
              <a:rPr lang="en-US" sz="3600" b="1" dirty="0" smtClean="0"/>
              <a:t>“Rice for Prosperity”</a:t>
            </a:r>
            <a:endParaRPr lang="en-US" sz="3600" b="1" dirty="0"/>
          </a:p>
        </p:txBody>
      </p:sp>
      <p:sp>
        <p:nvSpPr>
          <p:cNvPr id="3" name="Text Placeholder 2"/>
          <p:cNvSpPr>
            <a:spLocks noGrp="1"/>
          </p:cNvSpPr>
          <p:nvPr>
            <p:ph type="body" sz="half" idx="1"/>
          </p:nvPr>
        </p:nvSpPr>
        <p:spPr>
          <a:xfrm>
            <a:off x="533400" y="1752600"/>
            <a:ext cx="3810000" cy="4419600"/>
          </a:xfrm>
        </p:spPr>
        <p:txBody>
          <a:bodyPr/>
          <a:lstStyle/>
          <a:p>
            <a:r>
              <a:rPr lang="en-US" sz="2400" dirty="0" smtClean="0">
                <a:latin typeface="Arial" panose="020B0604020202020204" pitchFamily="34" charset="0"/>
                <a:cs typeface="Arial" panose="020B0604020202020204" pitchFamily="34" charset="0"/>
              </a:rPr>
              <a:t>Use of improved quality of seeds</a:t>
            </a:r>
          </a:p>
          <a:p>
            <a:r>
              <a:rPr lang="en-US" sz="2400" dirty="0" smtClean="0">
                <a:latin typeface="Arial" panose="020B0604020202020204" pitchFamily="34" charset="0"/>
                <a:cs typeface="Arial" panose="020B0604020202020204" pitchFamily="34" charset="0"/>
              </a:rPr>
              <a:t>Establishment of model farms</a:t>
            </a:r>
          </a:p>
          <a:p>
            <a:r>
              <a:rPr lang="en-US" sz="2400" dirty="0" smtClean="0">
                <a:latin typeface="Arial" panose="020B0604020202020204" pitchFamily="34" charset="0"/>
                <a:cs typeface="Arial" panose="020B0604020202020204" pitchFamily="34" charset="0"/>
              </a:rPr>
              <a:t>Timely and effective utilization of inputs</a:t>
            </a:r>
          </a:p>
          <a:p>
            <a:r>
              <a:rPr lang="en-US" sz="2400" dirty="0" smtClean="0">
                <a:latin typeface="Arial" panose="020B0604020202020204" pitchFamily="34" charset="0"/>
                <a:cs typeface="Arial" panose="020B0604020202020204" pitchFamily="34" charset="0"/>
              </a:rPr>
              <a:t>Reduction of production and post-production losses</a:t>
            </a:r>
          </a:p>
          <a:p>
            <a:r>
              <a:rPr lang="en-US" sz="2400" dirty="0" smtClean="0">
                <a:latin typeface="Arial" panose="020B0604020202020204" pitchFamily="34" charset="0"/>
                <a:cs typeface="Arial" panose="020B0604020202020204" pitchFamily="34" charset="0"/>
              </a:rPr>
              <a:t>Strengthening access to markets</a:t>
            </a:r>
          </a:p>
          <a:p>
            <a:pPr>
              <a:buNone/>
            </a:pPr>
            <a:endParaRPr lang="en-US" sz="2400" dirty="0">
              <a:latin typeface="Arial" panose="020B0604020202020204" pitchFamily="34" charset="0"/>
              <a:cs typeface="Arial" panose="020B0604020202020204" pitchFamily="34" charset="0"/>
            </a:endParaRPr>
          </a:p>
        </p:txBody>
      </p:sp>
      <p:pic>
        <p:nvPicPr>
          <p:cNvPr id="1026" name="Picture 2"/>
          <p:cNvPicPr>
            <a:picLocks noGrp="1" noChangeAspect="1" noChangeArrowheads="1"/>
          </p:cNvPicPr>
          <p:nvPr>
            <p:ph sz="quarter" idx="2"/>
          </p:nvPr>
        </p:nvPicPr>
        <p:blipFill>
          <a:blip r:embed="rId2" cstate="print"/>
          <a:srcRect/>
          <a:stretch>
            <a:fillRect/>
          </a:stretch>
        </p:blipFill>
        <p:spPr bwMode="auto">
          <a:xfrm>
            <a:off x="4713109" y="1981200"/>
            <a:ext cx="3668891" cy="1981200"/>
          </a:xfrm>
          <a:prstGeom prst="rect">
            <a:avLst/>
          </a:prstGeom>
          <a:noFill/>
          <a:ln w="9525">
            <a:solidFill>
              <a:srgbClr val="006600"/>
            </a:solidFill>
            <a:miter lim="800000"/>
            <a:headEnd/>
            <a:tailEnd/>
          </a:ln>
          <a:effectLst/>
        </p:spPr>
      </p:pic>
      <p:pic>
        <p:nvPicPr>
          <p:cNvPr id="1027" name="Picture 3"/>
          <p:cNvPicPr>
            <a:picLocks noGrp="1" noChangeAspect="1" noChangeArrowheads="1"/>
          </p:cNvPicPr>
          <p:nvPr>
            <p:ph sz="quarter" idx="3"/>
          </p:nvPr>
        </p:nvPicPr>
        <p:blipFill>
          <a:blip r:embed="rId3" cstate="print"/>
          <a:srcRect/>
          <a:stretch>
            <a:fillRect/>
          </a:stretch>
        </p:blipFill>
        <p:spPr bwMode="auto">
          <a:xfrm>
            <a:off x="4733502" y="4038600"/>
            <a:ext cx="3639396" cy="1981200"/>
          </a:xfrm>
          <a:prstGeom prst="rect">
            <a:avLst/>
          </a:prstGeom>
          <a:noFill/>
          <a:ln w="9525">
            <a:solidFill>
              <a:srgbClr val="006600"/>
            </a:solidFill>
            <a:miter lim="800000"/>
            <a:headEnd/>
            <a:tailEnd/>
          </a:ln>
          <a:effectLst/>
        </p:spPr>
      </p:pic>
      <p:sp>
        <p:nvSpPr>
          <p:cNvPr id="6" name="Rectangle 5"/>
          <p:cNvSpPr/>
          <p:nvPr/>
        </p:nvSpPr>
        <p:spPr>
          <a:xfrm>
            <a:off x="838200" y="6096000"/>
            <a:ext cx="7848600" cy="369332"/>
          </a:xfrm>
          <a:prstGeom prst="rect">
            <a:avLst/>
          </a:prstGeom>
        </p:spPr>
        <p:txBody>
          <a:bodyPr wrap="square">
            <a:spAutoFit/>
          </a:bodyPr>
          <a:lstStyle/>
          <a:p>
            <a:r>
              <a:rPr lang="en-US" i="1" dirty="0" smtClean="0"/>
              <a:t>Source: </a:t>
            </a:r>
            <a:r>
              <a:rPr lang="en-US" i="1" dirty="0" err="1" smtClean="0"/>
              <a:t>Madona</a:t>
            </a:r>
            <a:r>
              <a:rPr lang="en-US" i="1" dirty="0" smtClean="0"/>
              <a:t> </a:t>
            </a:r>
            <a:r>
              <a:rPr lang="en-US" i="1" dirty="0" err="1" smtClean="0"/>
              <a:t>Casimero</a:t>
            </a:r>
            <a:r>
              <a:rPr lang="en-US" i="1" dirty="0" smtClean="0"/>
              <a:t>, 2014 </a:t>
            </a:r>
            <a:endParaRPr lang="en-US" i="1" dirty="0"/>
          </a:p>
        </p:txBody>
      </p:sp>
    </p:spTree>
    <p:extLst>
      <p:ext uri="{BB962C8B-B14F-4D97-AF65-F5344CB8AC3E}">
        <p14:creationId xmlns="" xmlns:p14="http://schemas.microsoft.com/office/powerpoint/2010/main" val="4083283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2238"/>
            <a:ext cx="8229600" cy="944562"/>
          </a:xfrm>
        </p:spPr>
        <p:txBody>
          <a:bodyPr/>
          <a:lstStyle/>
          <a:p>
            <a:r>
              <a:rPr lang="en-US" sz="3200" b="1" dirty="0" smtClean="0"/>
              <a:t>National Seed Policy (Draft)</a:t>
            </a:r>
            <a:endParaRPr lang="en-US" sz="3200" b="1" dirty="0"/>
          </a:p>
        </p:txBody>
      </p:sp>
      <p:sp>
        <p:nvSpPr>
          <p:cNvPr id="3" name="Slide Number Placeholder 2"/>
          <p:cNvSpPr>
            <a:spLocks noGrp="1"/>
          </p:cNvSpPr>
          <p:nvPr>
            <p:ph type="sldNum" sz="quarter" idx="12"/>
          </p:nvPr>
        </p:nvSpPr>
        <p:spPr/>
        <p:txBody>
          <a:bodyPr/>
          <a:lstStyle/>
          <a:p>
            <a:pPr>
              <a:defRPr/>
            </a:pPr>
            <a:fld id="{4352ABDA-6835-4E59-990D-D6073CF4B956}" type="slidenum">
              <a:rPr lang="en-US" smtClean="0"/>
              <a:pPr>
                <a:defRPr/>
              </a:pPr>
              <a:t>19</a:t>
            </a:fld>
            <a:endParaRPr lang="en-US"/>
          </a:p>
        </p:txBody>
      </p:sp>
      <p:sp>
        <p:nvSpPr>
          <p:cNvPr id="4" name="Rectangle 3"/>
          <p:cNvSpPr/>
          <p:nvPr/>
        </p:nvSpPr>
        <p:spPr>
          <a:xfrm>
            <a:off x="762000" y="1066800"/>
            <a:ext cx="7848600" cy="5632311"/>
          </a:xfrm>
          <a:prstGeom prst="rect">
            <a:avLst/>
          </a:prstGeom>
        </p:spPr>
        <p:txBody>
          <a:bodyPr wrap="square">
            <a:spAutoFit/>
          </a:bodyPr>
          <a:lstStyle/>
          <a:p>
            <a:pPr marL="342900" indent="-342900">
              <a:lnSpc>
                <a:spcPct val="125000"/>
              </a:lnSpc>
              <a:buFont typeface="Arial" panose="020B0604020202020204" pitchFamily="34" charset="0"/>
              <a:buChar char="•"/>
            </a:pPr>
            <a:r>
              <a:rPr lang="en-US" sz="2400" dirty="0" smtClean="0"/>
              <a:t>MOAI </a:t>
            </a:r>
            <a:r>
              <a:rPr lang="en-US" sz="2400" dirty="0"/>
              <a:t>with the assistance of FAO formulated a National Seed Policy </a:t>
            </a:r>
            <a:r>
              <a:rPr lang="en-US" sz="2400" dirty="0" smtClean="0"/>
              <a:t>in 2013</a:t>
            </a:r>
          </a:p>
          <a:p>
            <a:pPr marL="285750" indent="-285750">
              <a:lnSpc>
                <a:spcPct val="125000"/>
              </a:lnSpc>
              <a:buFont typeface="Arial" panose="020B0604020202020204" pitchFamily="34" charset="0"/>
              <a:buChar char="•"/>
            </a:pPr>
            <a:r>
              <a:rPr lang="en-US" sz="2400" dirty="0"/>
              <a:t>S</a:t>
            </a:r>
            <a:r>
              <a:rPr lang="en-US" sz="2400" dirty="0" smtClean="0"/>
              <a:t>upport </a:t>
            </a:r>
            <a:r>
              <a:rPr lang="en-US" sz="2400" dirty="0"/>
              <a:t>the establishment of a sustainable seed </a:t>
            </a:r>
            <a:r>
              <a:rPr lang="en-US" sz="2400" dirty="0" smtClean="0"/>
              <a:t>industry</a:t>
            </a:r>
          </a:p>
          <a:p>
            <a:pPr marL="285750" indent="-285750">
              <a:lnSpc>
                <a:spcPct val="125000"/>
              </a:lnSpc>
              <a:buFont typeface="Arial" panose="020B0604020202020204" pitchFamily="34" charset="0"/>
              <a:buChar char="•"/>
            </a:pPr>
            <a:r>
              <a:rPr lang="en-US" sz="2400" dirty="0" smtClean="0"/>
              <a:t>Assure </a:t>
            </a:r>
            <a:r>
              <a:rPr lang="en-US" sz="2400" dirty="0"/>
              <a:t>access of farmers to quality and improved seeds of high yield crop </a:t>
            </a:r>
            <a:r>
              <a:rPr lang="en-US" sz="2400" dirty="0" smtClean="0"/>
              <a:t>varieties</a:t>
            </a:r>
          </a:p>
          <a:p>
            <a:pPr marL="285750" indent="-285750">
              <a:lnSpc>
                <a:spcPct val="125000"/>
              </a:lnSpc>
              <a:buFont typeface="Arial" panose="020B0604020202020204" pitchFamily="34" charset="0"/>
              <a:buChar char="•"/>
            </a:pPr>
            <a:r>
              <a:rPr lang="en-US" sz="2400" dirty="0" smtClean="0"/>
              <a:t>Indicate </a:t>
            </a:r>
            <a:r>
              <a:rPr lang="en-US" sz="2400" dirty="0"/>
              <a:t>the need of more investment and focused effort to promote the sector and recognize the complementarity between the public and private </a:t>
            </a:r>
            <a:r>
              <a:rPr lang="en-US" sz="2400" dirty="0" smtClean="0"/>
              <a:t>sector</a:t>
            </a:r>
          </a:p>
          <a:p>
            <a:pPr marL="285750" indent="-285750">
              <a:lnSpc>
                <a:spcPct val="125000"/>
              </a:lnSpc>
              <a:buFont typeface="Arial" panose="020B0604020202020204" pitchFamily="34" charset="0"/>
              <a:buChar char="•"/>
            </a:pPr>
            <a:r>
              <a:rPr lang="en-US" sz="2400" dirty="0" smtClean="0"/>
              <a:t>Mass </a:t>
            </a:r>
            <a:r>
              <a:rPr lang="en-US" sz="2400" dirty="0"/>
              <a:t>utilization of quality seeds towards enhancing the status of the private sector as the main conduit for commercial seed </a:t>
            </a:r>
            <a:r>
              <a:rPr lang="en-US" sz="2400" dirty="0" smtClean="0"/>
              <a:t>business</a:t>
            </a:r>
            <a:endParaRPr lang="en-US" sz="2400" dirty="0"/>
          </a:p>
        </p:txBody>
      </p:sp>
    </p:spTree>
    <p:extLst>
      <p:ext uri="{BB962C8B-B14F-4D97-AF65-F5344CB8AC3E}">
        <p14:creationId xmlns="" xmlns:p14="http://schemas.microsoft.com/office/powerpoint/2010/main" val="2733257973"/>
      </p:ext>
    </p:extLst>
  </p:cSld>
  <p:clrMapOvr>
    <a:masterClrMapping/>
  </p:clrMapOvr>
  <p:transition>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124201" y="381000"/>
            <a:ext cx="2819400" cy="577850"/>
          </a:xfrm>
          <a:prstGeom prst="rect">
            <a:avLst/>
          </a:prstGeom>
        </p:spPr>
        <p:txBody>
          <a:bodyPr anchor="ctr"/>
          <a:lstStyle/>
          <a:p>
            <a:pPr algn="ctr" eaLnBrk="1" fontAlgn="auto" hangingPunct="1">
              <a:spcAft>
                <a:spcPts val="0"/>
              </a:spcAft>
              <a:defRPr/>
            </a:pPr>
            <a:r>
              <a:rPr lang="en-US" sz="3200" b="1" dirty="0">
                <a:solidFill>
                  <a:srgbClr val="FFC000"/>
                </a:solidFill>
                <a:effectLst>
                  <a:outerShdw blurRad="38100" dist="38100" dir="2700000" algn="tl">
                    <a:srgbClr val="000000">
                      <a:alpha val="43137"/>
                    </a:srgbClr>
                  </a:outerShdw>
                </a:effectLst>
                <a:latin typeface="Arial" pitchFamily="34" charset="0"/>
                <a:ea typeface="+mj-ea"/>
                <a:cs typeface="Arial" pitchFamily="34" charset="0"/>
              </a:rPr>
              <a:t>Outline</a:t>
            </a:r>
          </a:p>
        </p:txBody>
      </p:sp>
      <p:sp>
        <p:nvSpPr>
          <p:cNvPr id="3075" name="Line 253"/>
          <p:cNvSpPr>
            <a:spLocks noChangeShapeType="1"/>
          </p:cNvSpPr>
          <p:nvPr/>
        </p:nvSpPr>
        <p:spPr bwMode="gray">
          <a:xfrm>
            <a:off x="2362200" y="3786188"/>
            <a:ext cx="4800600" cy="0"/>
          </a:xfrm>
          <a:prstGeom prst="line">
            <a:avLst/>
          </a:prstGeom>
          <a:noFill/>
          <a:ln w="25400">
            <a:solidFill>
              <a:schemeClr val="tx2"/>
            </a:solidFill>
            <a:prstDash val="sysDot"/>
            <a:round/>
            <a:headEnd/>
            <a:tailEnd type="oval"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40" name="Rectangle 254"/>
          <p:cNvSpPr>
            <a:spLocks noChangeArrowheads="1"/>
          </p:cNvSpPr>
          <p:nvPr/>
        </p:nvSpPr>
        <p:spPr bwMode="gray">
          <a:xfrm rot="3419336">
            <a:off x="2078037" y="3209926"/>
            <a:ext cx="479425" cy="520700"/>
          </a:xfrm>
          <a:prstGeom prst="rect">
            <a:avLst/>
          </a:prstGeom>
          <a:gradFill rotWithShape="1">
            <a:gsLst>
              <a:gs pos="0">
                <a:schemeClr val="folHlink"/>
              </a:gs>
              <a:gs pos="100000">
                <a:schemeClr val="fo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p:spPr>
        <p:txBody>
          <a:bodyPr wrap="none" anchor="ctr">
            <a:flatTx/>
          </a:bodyPr>
          <a:lstStyle/>
          <a:p>
            <a:pPr>
              <a:defRPr/>
            </a:pPr>
            <a:endParaRPr lang="en-US" dirty="0"/>
          </a:p>
        </p:txBody>
      </p:sp>
      <p:sp>
        <p:nvSpPr>
          <p:cNvPr id="3077" name="Text Box 255"/>
          <p:cNvSpPr txBox="1">
            <a:spLocks noChangeArrowheads="1"/>
          </p:cNvSpPr>
          <p:nvPr/>
        </p:nvSpPr>
        <p:spPr bwMode="gray">
          <a:xfrm>
            <a:off x="2133600" y="3252788"/>
            <a:ext cx="354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SzPct val="75000"/>
              <a:buFont typeface="Monotype Sorts" pitchFamily="2" charset="2"/>
              <a:buChar char="n"/>
              <a:defRPr sz="2600" b="1">
                <a:solidFill>
                  <a:schemeClr val="tx1"/>
                </a:solidFill>
                <a:latin typeface="Arial" pitchFamily="34" charset="0"/>
              </a:defRPr>
            </a:lvl1pPr>
            <a:lvl2pPr marL="742950" indent="-285750">
              <a:spcBef>
                <a:spcPct val="20000"/>
              </a:spcBef>
              <a:buSzPct val="100000"/>
              <a:buChar char="–"/>
              <a:defRPr sz="2100" b="1">
                <a:solidFill>
                  <a:schemeClr val="tx1"/>
                </a:solidFill>
                <a:latin typeface="Arial" pitchFamily="34" charset="0"/>
              </a:defRPr>
            </a:lvl2pPr>
            <a:lvl3pPr marL="1143000" indent="-228600">
              <a:spcBef>
                <a:spcPct val="20000"/>
              </a:spcBef>
              <a:buSzPct val="100000"/>
              <a:buChar char="•"/>
              <a:defRPr sz="1600" b="1">
                <a:solidFill>
                  <a:schemeClr val="tx1"/>
                </a:solidFill>
                <a:latin typeface="Arial" pitchFamily="34" charset="0"/>
              </a:defRPr>
            </a:lvl3pPr>
            <a:lvl4pPr marL="1600200" indent="-228600">
              <a:spcBef>
                <a:spcPct val="20000"/>
              </a:spcBef>
              <a:buSzPct val="100000"/>
              <a:buChar char="–"/>
              <a:defRPr sz="2000" b="1">
                <a:solidFill>
                  <a:schemeClr val="tx1"/>
                </a:solidFill>
                <a:latin typeface="Arial" pitchFamily="34" charset="0"/>
              </a:defRPr>
            </a:lvl4pPr>
            <a:lvl5pPr marL="2057400" indent="-228600">
              <a:spcBef>
                <a:spcPct val="20000"/>
              </a:spcBef>
              <a:buSzPct val="100000"/>
              <a:buChar char="•"/>
              <a:defRPr sz="2000" b="1">
                <a:solidFill>
                  <a:schemeClr val="tx1"/>
                </a:solidFill>
                <a:latin typeface="Arial"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itchFamily="34" charset="0"/>
              </a:defRPr>
            </a:lvl9pPr>
          </a:lstStyle>
          <a:p>
            <a:pPr algn="ctr">
              <a:spcBef>
                <a:spcPct val="0"/>
              </a:spcBef>
              <a:buClrTx/>
              <a:buSzTx/>
              <a:buFontTx/>
              <a:buNone/>
            </a:pPr>
            <a:r>
              <a:rPr lang="en-US" altLang="en-US" sz="2400">
                <a:solidFill>
                  <a:srgbClr val="FFFFFF"/>
                </a:solidFill>
              </a:rPr>
              <a:t>3</a:t>
            </a:r>
          </a:p>
        </p:txBody>
      </p:sp>
      <p:sp>
        <p:nvSpPr>
          <p:cNvPr id="3078" name="Line 256"/>
          <p:cNvSpPr>
            <a:spLocks noChangeShapeType="1"/>
          </p:cNvSpPr>
          <p:nvPr/>
        </p:nvSpPr>
        <p:spPr bwMode="gray">
          <a:xfrm>
            <a:off x="2362200" y="2185988"/>
            <a:ext cx="4800600" cy="0"/>
          </a:xfrm>
          <a:prstGeom prst="line">
            <a:avLst/>
          </a:prstGeom>
          <a:noFill/>
          <a:ln w="25400">
            <a:solidFill>
              <a:schemeClr val="tx2"/>
            </a:solidFill>
            <a:prstDash val="sysDot"/>
            <a:round/>
            <a:headEnd/>
            <a:tailEnd type="oval"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43" name="Rectangle 257"/>
          <p:cNvSpPr>
            <a:spLocks noChangeArrowheads="1"/>
          </p:cNvSpPr>
          <p:nvPr/>
        </p:nvSpPr>
        <p:spPr bwMode="gray">
          <a:xfrm rot="3419336">
            <a:off x="2078037" y="1609726"/>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dirty="0"/>
          </a:p>
        </p:txBody>
      </p:sp>
      <p:sp>
        <p:nvSpPr>
          <p:cNvPr id="3080" name="Text Box 259"/>
          <p:cNvSpPr txBox="1">
            <a:spLocks noChangeArrowheads="1"/>
          </p:cNvSpPr>
          <p:nvPr/>
        </p:nvSpPr>
        <p:spPr bwMode="gray">
          <a:xfrm>
            <a:off x="2133600" y="1652588"/>
            <a:ext cx="354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SzPct val="75000"/>
              <a:buFont typeface="Monotype Sorts" pitchFamily="2" charset="2"/>
              <a:buChar char="n"/>
              <a:defRPr sz="2600" b="1">
                <a:solidFill>
                  <a:schemeClr val="tx1"/>
                </a:solidFill>
                <a:latin typeface="Arial" pitchFamily="34" charset="0"/>
              </a:defRPr>
            </a:lvl1pPr>
            <a:lvl2pPr marL="742950" indent="-285750">
              <a:spcBef>
                <a:spcPct val="20000"/>
              </a:spcBef>
              <a:buSzPct val="100000"/>
              <a:buChar char="–"/>
              <a:defRPr sz="2100" b="1">
                <a:solidFill>
                  <a:schemeClr val="tx1"/>
                </a:solidFill>
                <a:latin typeface="Arial" pitchFamily="34" charset="0"/>
              </a:defRPr>
            </a:lvl2pPr>
            <a:lvl3pPr marL="1143000" indent="-228600">
              <a:spcBef>
                <a:spcPct val="20000"/>
              </a:spcBef>
              <a:buSzPct val="100000"/>
              <a:buChar char="•"/>
              <a:defRPr sz="1600" b="1">
                <a:solidFill>
                  <a:schemeClr val="tx1"/>
                </a:solidFill>
                <a:latin typeface="Arial" pitchFamily="34" charset="0"/>
              </a:defRPr>
            </a:lvl3pPr>
            <a:lvl4pPr marL="1600200" indent="-228600">
              <a:spcBef>
                <a:spcPct val="20000"/>
              </a:spcBef>
              <a:buSzPct val="100000"/>
              <a:buChar char="–"/>
              <a:defRPr sz="2000" b="1">
                <a:solidFill>
                  <a:schemeClr val="tx1"/>
                </a:solidFill>
                <a:latin typeface="Arial" pitchFamily="34" charset="0"/>
              </a:defRPr>
            </a:lvl4pPr>
            <a:lvl5pPr marL="2057400" indent="-228600">
              <a:spcBef>
                <a:spcPct val="20000"/>
              </a:spcBef>
              <a:buSzPct val="100000"/>
              <a:buChar char="•"/>
              <a:defRPr sz="2000" b="1">
                <a:solidFill>
                  <a:schemeClr val="tx1"/>
                </a:solidFill>
                <a:latin typeface="Arial"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itchFamily="34" charset="0"/>
              </a:defRPr>
            </a:lvl9pPr>
          </a:lstStyle>
          <a:p>
            <a:pPr algn="ctr">
              <a:spcBef>
                <a:spcPct val="0"/>
              </a:spcBef>
              <a:buClrTx/>
              <a:buSzTx/>
              <a:buFontTx/>
              <a:buNone/>
            </a:pPr>
            <a:r>
              <a:rPr lang="en-US" altLang="en-US" sz="2400">
                <a:solidFill>
                  <a:srgbClr val="FFFFFF"/>
                </a:solidFill>
              </a:rPr>
              <a:t>1</a:t>
            </a:r>
          </a:p>
        </p:txBody>
      </p:sp>
      <p:sp>
        <p:nvSpPr>
          <p:cNvPr id="3081" name="Line 260"/>
          <p:cNvSpPr>
            <a:spLocks noChangeShapeType="1"/>
          </p:cNvSpPr>
          <p:nvPr/>
        </p:nvSpPr>
        <p:spPr bwMode="gray">
          <a:xfrm>
            <a:off x="2362200" y="3024188"/>
            <a:ext cx="4800600" cy="0"/>
          </a:xfrm>
          <a:prstGeom prst="line">
            <a:avLst/>
          </a:prstGeom>
          <a:noFill/>
          <a:ln w="25400">
            <a:solidFill>
              <a:schemeClr val="tx2"/>
            </a:solidFill>
            <a:prstDash val="sysDot"/>
            <a:round/>
            <a:headEnd/>
            <a:tailEnd type="oval"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47" name="Rectangle 261"/>
          <p:cNvSpPr>
            <a:spLocks noChangeArrowheads="1"/>
          </p:cNvSpPr>
          <p:nvPr/>
        </p:nvSpPr>
        <p:spPr bwMode="gray">
          <a:xfrm rot="3419336">
            <a:off x="2078037" y="2447926"/>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a:defRPr/>
            </a:pPr>
            <a:endParaRPr lang="en-US" dirty="0"/>
          </a:p>
        </p:txBody>
      </p:sp>
      <p:sp>
        <p:nvSpPr>
          <p:cNvPr id="3083" name="Text Box 262"/>
          <p:cNvSpPr txBox="1">
            <a:spLocks noChangeArrowheads="1"/>
          </p:cNvSpPr>
          <p:nvPr/>
        </p:nvSpPr>
        <p:spPr bwMode="gray">
          <a:xfrm>
            <a:off x="2133600" y="2490788"/>
            <a:ext cx="354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SzPct val="75000"/>
              <a:buFont typeface="Monotype Sorts" pitchFamily="2" charset="2"/>
              <a:buChar char="n"/>
              <a:defRPr sz="2600" b="1">
                <a:solidFill>
                  <a:schemeClr val="tx1"/>
                </a:solidFill>
                <a:latin typeface="Arial" pitchFamily="34" charset="0"/>
              </a:defRPr>
            </a:lvl1pPr>
            <a:lvl2pPr marL="742950" indent="-285750">
              <a:spcBef>
                <a:spcPct val="20000"/>
              </a:spcBef>
              <a:buSzPct val="100000"/>
              <a:buChar char="–"/>
              <a:defRPr sz="2100" b="1">
                <a:solidFill>
                  <a:schemeClr val="tx1"/>
                </a:solidFill>
                <a:latin typeface="Arial" pitchFamily="34" charset="0"/>
              </a:defRPr>
            </a:lvl2pPr>
            <a:lvl3pPr marL="1143000" indent="-228600">
              <a:spcBef>
                <a:spcPct val="20000"/>
              </a:spcBef>
              <a:buSzPct val="100000"/>
              <a:buChar char="•"/>
              <a:defRPr sz="1600" b="1">
                <a:solidFill>
                  <a:schemeClr val="tx1"/>
                </a:solidFill>
                <a:latin typeface="Arial" pitchFamily="34" charset="0"/>
              </a:defRPr>
            </a:lvl3pPr>
            <a:lvl4pPr marL="1600200" indent="-228600">
              <a:spcBef>
                <a:spcPct val="20000"/>
              </a:spcBef>
              <a:buSzPct val="100000"/>
              <a:buChar char="–"/>
              <a:defRPr sz="2000" b="1">
                <a:solidFill>
                  <a:schemeClr val="tx1"/>
                </a:solidFill>
                <a:latin typeface="Arial" pitchFamily="34" charset="0"/>
              </a:defRPr>
            </a:lvl4pPr>
            <a:lvl5pPr marL="2057400" indent="-228600">
              <a:spcBef>
                <a:spcPct val="20000"/>
              </a:spcBef>
              <a:buSzPct val="100000"/>
              <a:buChar char="•"/>
              <a:defRPr sz="2000" b="1">
                <a:solidFill>
                  <a:schemeClr val="tx1"/>
                </a:solidFill>
                <a:latin typeface="Arial"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itchFamily="34" charset="0"/>
              </a:defRPr>
            </a:lvl9pPr>
          </a:lstStyle>
          <a:p>
            <a:pPr algn="ctr">
              <a:spcBef>
                <a:spcPct val="0"/>
              </a:spcBef>
              <a:buClrTx/>
              <a:buSzTx/>
              <a:buFontTx/>
              <a:buNone/>
            </a:pPr>
            <a:r>
              <a:rPr lang="en-US" altLang="en-US" sz="2400">
                <a:solidFill>
                  <a:srgbClr val="FFFFFF"/>
                </a:solidFill>
              </a:rPr>
              <a:t>2</a:t>
            </a:r>
          </a:p>
        </p:txBody>
      </p:sp>
      <p:sp>
        <p:nvSpPr>
          <p:cNvPr id="3084" name="Line 266"/>
          <p:cNvSpPr>
            <a:spLocks noChangeShapeType="1"/>
          </p:cNvSpPr>
          <p:nvPr/>
        </p:nvSpPr>
        <p:spPr bwMode="gray">
          <a:xfrm>
            <a:off x="2362200" y="4557713"/>
            <a:ext cx="4800600" cy="0"/>
          </a:xfrm>
          <a:prstGeom prst="line">
            <a:avLst/>
          </a:prstGeom>
          <a:noFill/>
          <a:ln w="25400">
            <a:solidFill>
              <a:schemeClr val="tx2"/>
            </a:solidFill>
            <a:prstDash val="sysDot"/>
            <a:round/>
            <a:headEnd/>
            <a:tailEnd type="oval"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3085" name="Rectangle 267"/>
          <p:cNvSpPr>
            <a:spLocks noChangeArrowheads="1"/>
          </p:cNvSpPr>
          <p:nvPr/>
        </p:nvSpPr>
        <p:spPr bwMode="ltGray">
          <a:xfrm rot="3419336">
            <a:off x="2078037" y="3981451"/>
            <a:ext cx="479425" cy="520700"/>
          </a:xfrm>
          <a:prstGeom prst="rect">
            <a:avLst/>
          </a:prstGeom>
          <a:solidFill>
            <a:srgbClr val="00B0F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p:spPr>
        <p:txBody>
          <a:bodyPr wrap="none" anchor="ctr">
            <a:flatTx/>
          </a:bodyPr>
          <a:lstStyle>
            <a:lvl1pPr>
              <a:spcBef>
                <a:spcPct val="20000"/>
              </a:spcBef>
              <a:buClr>
                <a:schemeClr val="tx2"/>
              </a:buClr>
              <a:buSzPct val="75000"/>
              <a:buFont typeface="Monotype Sorts" pitchFamily="2" charset="2"/>
              <a:buChar char="n"/>
              <a:defRPr sz="2600" b="1">
                <a:solidFill>
                  <a:schemeClr val="tx1"/>
                </a:solidFill>
                <a:latin typeface="Arial" pitchFamily="34" charset="0"/>
              </a:defRPr>
            </a:lvl1pPr>
            <a:lvl2pPr marL="742950" indent="-285750">
              <a:spcBef>
                <a:spcPct val="20000"/>
              </a:spcBef>
              <a:buSzPct val="100000"/>
              <a:buChar char="–"/>
              <a:defRPr sz="2100" b="1">
                <a:solidFill>
                  <a:schemeClr val="tx1"/>
                </a:solidFill>
                <a:latin typeface="Arial" pitchFamily="34" charset="0"/>
              </a:defRPr>
            </a:lvl2pPr>
            <a:lvl3pPr marL="1143000" indent="-228600">
              <a:spcBef>
                <a:spcPct val="20000"/>
              </a:spcBef>
              <a:buSzPct val="100000"/>
              <a:buChar char="•"/>
              <a:defRPr sz="1600" b="1">
                <a:solidFill>
                  <a:schemeClr val="tx1"/>
                </a:solidFill>
                <a:latin typeface="Arial" pitchFamily="34" charset="0"/>
              </a:defRPr>
            </a:lvl3pPr>
            <a:lvl4pPr marL="1600200" indent="-228600">
              <a:spcBef>
                <a:spcPct val="20000"/>
              </a:spcBef>
              <a:buSzPct val="100000"/>
              <a:buChar char="–"/>
              <a:defRPr sz="2000" b="1">
                <a:solidFill>
                  <a:schemeClr val="tx1"/>
                </a:solidFill>
                <a:latin typeface="Arial" pitchFamily="34" charset="0"/>
              </a:defRPr>
            </a:lvl4pPr>
            <a:lvl5pPr marL="2057400" indent="-228600">
              <a:spcBef>
                <a:spcPct val="20000"/>
              </a:spcBef>
              <a:buSzPct val="100000"/>
              <a:buChar char="•"/>
              <a:defRPr sz="2000" b="1">
                <a:solidFill>
                  <a:schemeClr val="tx1"/>
                </a:solidFill>
                <a:latin typeface="Arial"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itchFamily="34" charset="0"/>
              </a:defRPr>
            </a:lvl9pPr>
          </a:lstStyle>
          <a:p>
            <a:pPr>
              <a:spcBef>
                <a:spcPct val="0"/>
              </a:spcBef>
              <a:buClrTx/>
              <a:buSzTx/>
              <a:buFontTx/>
              <a:buNone/>
            </a:pPr>
            <a:endParaRPr lang="en-US" altLang="en-US" sz="2400" b="0">
              <a:latin typeface="Times New Roman" pitchFamily="18" charset="0"/>
            </a:endParaRPr>
          </a:p>
        </p:txBody>
      </p:sp>
      <p:sp>
        <p:nvSpPr>
          <p:cNvPr id="3086" name="Text Box 268"/>
          <p:cNvSpPr txBox="1">
            <a:spLocks noChangeArrowheads="1"/>
          </p:cNvSpPr>
          <p:nvPr/>
        </p:nvSpPr>
        <p:spPr bwMode="gray">
          <a:xfrm>
            <a:off x="2133600" y="4024313"/>
            <a:ext cx="354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SzPct val="75000"/>
              <a:buFont typeface="Monotype Sorts" pitchFamily="2" charset="2"/>
              <a:buChar char="n"/>
              <a:defRPr sz="2600" b="1">
                <a:solidFill>
                  <a:schemeClr val="tx1"/>
                </a:solidFill>
                <a:latin typeface="Arial" pitchFamily="34" charset="0"/>
              </a:defRPr>
            </a:lvl1pPr>
            <a:lvl2pPr marL="742950" indent="-285750">
              <a:spcBef>
                <a:spcPct val="20000"/>
              </a:spcBef>
              <a:buSzPct val="100000"/>
              <a:buChar char="–"/>
              <a:defRPr sz="2100" b="1">
                <a:solidFill>
                  <a:schemeClr val="tx1"/>
                </a:solidFill>
                <a:latin typeface="Arial" pitchFamily="34" charset="0"/>
              </a:defRPr>
            </a:lvl2pPr>
            <a:lvl3pPr marL="1143000" indent="-228600">
              <a:spcBef>
                <a:spcPct val="20000"/>
              </a:spcBef>
              <a:buSzPct val="100000"/>
              <a:buChar char="•"/>
              <a:defRPr sz="1600" b="1">
                <a:solidFill>
                  <a:schemeClr val="tx1"/>
                </a:solidFill>
                <a:latin typeface="Arial" pitchFamily="34" charset="0"/>
              </a:defRPr>
            </a:lvl3pPr>
            <a:lvl4pPr marL="1600200" indent="-228600">
              <a:spcBef>
                <a:spcPct val="20000"/>
              </a:spcBef>
              <a:buSzPct val="100000"/>
              <a:buChar char="–"/>
              <a:defRPr sz="2000" b="1">
                <a:solidFill>
                  <a:schemeClr val="tx1"/>
                </a:solidFill>
                <a:latin typeface="Arial" pitchFamily="34" charset="0"/>
              </a:defRPr>
            </a:lvl4pPr>
            <a:lvl5pPr marL="2057400" indent="-228600">
              <a:spcBef>
                <a:spcPct val="20000"/>
              </a:spcBef>
              <a:buSzPct val="100000"/>
              <a:buChar char="•"/>
              <a:defRPr sz="2000" b="1">
                <a:solidFill>
                  <a:schemeClr val="tx1"/>
                </a:solidFill>
                <a:latin typeface="Arial"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itchFamily="34" charset="0"/>
              </a:defRPr>
            </a:lvl9pPr>
          </a:lstStyle>
          <a:p>
            <a:pPr algn="ctr">
              <a:spcBef>
                <a:spcPct val="0"/>
              </a:spcBef>
              <a:buClrTx/>
              <a:buSzTx/>
              <a:buFontTx/>
              <a:buNone/>
            </a:pPr>
            <a:r>
              <a:rPr lang="en-US" altLang="en-US" sz="2400">
                <a:solidFill>
                  <a:srgbClr val="FFFFFF"/>
                </a:solidFill>
              </a:rPr>
              <a:t>4</a:t>
            </a:r>
          </a:p>
        </p:txBody>
      </p:sp>
      <p:sp>
        <p:nvSpPr>
          <p:cNvPr id="57" name="Text Box 271"/>
          <p:cNvSpPr txBox="1">
            <a:spLocks noChangeArrowheads="1"/>
          </p:cNvSpPr>
          <p:nvPr/>
        </p:nvSpPr>
        <p:spPr bwMode="gray">
          <a:xfrm>
            <a:off x="2976563" y="2614613"/>
            <a:ext cx="2738437" cy="400050"/>
          </a:xfrm>
          <a:prstGeom prst="rect">
            <a:avLst/>
          </a:prstGeom>
          <a:noFill/>
          <a:ln w="9525" algn="ctr">
            <a:noFill/>
            <a:miter lim="800000"/>
            <a:headEnd/>
            <a:tailEnd/>
          </a:ln>
          <a:effectLst/>
        </p:spPr>
        <p:txBody>
          <a:bodyPr>
            <a:spAutoFit/>
          </a:bodyPr>
          <a:lstStyle/>
          <a:p>
            <a:pPr>
              <a:defRPr/>
            </a:pPr>
            <a:r>
              <a:rPr lang="en-US" sz="2000" b="1" dirty="0">
                <a:solidFill>
                  <a:schemeClr val="tx1">
                    <a:lumMod val="85000"/>
                    <a:lumOff val="15000"/>
                  </a:schemeClr>
                </a:solidFill>
                <a:latin typeface="Myanmar2" pitchFamily="34" charset="0"/>
                <a:cs typeface="Myanmar2" pitchFamily="34" charset="0"/>
              </a:rPr>
              <a:t>     </a:t>
            </a:r>
            <a:endParaRPr lang="en-US" sz="2000" b="1" dirty="0">
              <a:solidFill>
                <a:schemeClr val="tx1">
                  <a:lumMod val="85000"/>
                  <a:lumOff val="15000"/>
                </a:schemeClr>
              </a:solidFill>
              <a:latin typeface="Myanmar3" pitchFamily="18" charset="0"/>
              <a:cs typeface="Myanmar2" pitchFamily="34" charset="0"/>
            </a:endParaRPr>
          </a:p>
        </p:txBody>
      </p:sp>
      <p:sp>
        <p:nvSpPr>
          <p:cNvPr id="19" name="Text Box 271"/>
          <p:cNvSpPr txBox="1">
            <a:spLocks noChangeArrowheads="1"/>
          </p:cNvSpPr>
          <p:nvPr/>
        </p:nvSpPr>
        <p:spPr bwMode="gray">
          <a:xfrm>
            <a:off x="3048000" y="3352800"/>
            <a:ext cx="2738438" cy="400050"/>
          </a:xfrm>
          <a:prstGeom prst="rect">
            <a:avLst/>
          </a:prstGeom>
          <a:noFill/>
          <a:ln w="9525" algn="ctr">
            <a:noFill/>
            <a:miter lim="800000"/>
            <a:headEnd/>
            <a:tailEnd/>
          </a:ln>
          <a:effectLst/>
        </p:spPr>
        <p:txBody>
          <a:bodyPr>
            <a:spAutoFit/>
          </a:bodyPr>
          <a:lstStyle/>
          <a:p>
            <a:pPr algn="just">
              <a:defRPr/>
            </a:pPr>
            <a:r>
              <a:rPr lang="en-US" sz="2000" b="1" dirty="0">
                <a:solidFill>
                  <a:schemeClr val="tx1">
                    <a:lumMod val="85000"/>
                    <a:lumOff val="15000"/>
                  </a:schemeClr>
                </a:solidFill>
                <a:latin typeface="Myanmar2" pitchFamily="34" charset="0"/>
                <a:cs typeface="Myanmar2" pitchFamily="34" charset="0"/>
              </a:rPr>
              <a:t>    </a:t>
            </a:r>
            <a:endParaRPr lang="en-US" sz="2000" b="1" dirty="0">
              <a:solidFill>
                <a:schemeClr val="tx1">
                  <a:lumMod val="85000"/>
                  <a:lumOff val="15000"/>
                </a:schemeClr>
              </a:solidFill>
              <a:latin typeface="Myanmar3" pitchFamily="18" charset="0"/>
              <a:cs typeface="Myanmar2" pitchFamily="34" charset="0"/>
            </a:endParaRPr>
          </a:p>
        </p:txBody>
      </p:sp>
      <p:sp>
        <p:nvSpPr>
          <p:cNvPr id="20" name="Text Box 271"/>
          <p:cNvSpPr txBox="1">
            <a:spLocks noChangeArrowheads="1"/>
          </p:cNvSpPr>
          <p:nvPr/>
        </p:nvSpPr>
        <p:spPr bwMode="gray">
          <a:xfrm>
            <a:off x="3052763" y="3943350"/>
            <a:ext cx="4948237" cy="400050"/>
          </a:xfrm>
          <a:prstGeom prst="rect">
            <a:avLst/>
          </a:prstGeom>
          <a:noFill/>
          <a:ln w="9525" algn="ctr">
            <a:noFill/>
            <a:miter lim="800000"/>
            <a:headEnd/>
            <a:tailEnd/>
          </a:ln>
          <a:effectLst/>
        </p:spPr>
        <p:txBody>
          <a:bodyPr>
            <a:spAutoFit/>
          </a:bodyPr>
          <a:lstStyle/>
          <a:p>
            <a:pPr>
              <a:defRPr/>
            </a:pPr>
            <a:r>
              <a:rPr lang="en-US" sz="2000" dirty="0">
                <a:solidFill>
                  <a:schemeClr val="tx1">
                    <a:lumMod val="85000"/>
                    <a:lumOff val="15000"/>
                  </a:schemeClr>
                </a:solidFill>
                <a:latin typeface="Myanmar2" pitchFamily="34" charset="0"/>
                <a:cs typeface="Myanmar2" pitchFamily="34" charset="0"/>
              </a:rPr>
              <a:t>    </a:t>
            </a:r>
            <a:endParaRPr lang="en-US" sz="2000" dirty="0">
              <a:solidFill>
                <a:schemeClr val="tx1">
                  <a:lumMod val="85000"/>
                  <a:lumOff val="15000"/>
                </a:schemeClr>
              </a:solidFill>
              <a:latin typeface="Myanmar3" pitchFamily="18" charset="0"/>
              <a:cs typeface="Myanmar2" pitchFamily="34" charset="0"/>
            </a:endParaRPr>
          </a:p>
        </p:txBody>
      </p:sp>
      <p:sp>
        <p:nvSpPr>
          <p:cNvPr id="3090" name="TextBox 17"/>
          <p:cNvSpPr txBox="1">
            <a:spLocks noChangeArrowheads="1"/>
          </p:cNvSpPr>
          <p:nvPr/>
        </p:nvSpPr>
        <p:spPr bwMode="auto">
          <a:xfrm>
            <a:off x="2971800" y="1600200"/>
            <a:ext cx="37338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n"/>
              <a:defRPr sz="2600" b="1">
                <a:solidFill>
                  <a:schemeClr val="tx1"/>
                </a:solidFill>
                <a:latin typeface="Arial" pitchFamily="34" charset="0"/>
              </a:defRPr>
            </a:lvl1pPr>
            <a:lvl2pPr marL="742950" indent="-285750">
              <a:spcBef>
                <a:spcPct val="20000"/>
              </a:spcBef>
              <a:buSzPct val="100000"/>
              <a:buChar char="–"/>
              <a:defRPr sz="2100" b="1">
                <a:solidFill>
                  <a:schemeClr val="tx1"/>
                </a:solidFill>
                <a:latin typeface="Arial" pitchFamily="34" charset="0"/>
              </a:defRPr>
            </a:lvl2pPr>
            <a:lvl3pPr marL="1143000" indent="-228600">
              <a:spcBef>
                <a:spcPct val="20000"/>
              </a:spcBef>
              <a:buSzPct val="100000"/>
              <a:buChar char="•"/>
              <a:defRPr sz="1600" b="1">
                <a:solidFill>
                  <a:schemeClr val="tx1"/>
                </a:solidFill>
                <a:latin typeface="Arial" pitchFamily="34" charset="0"/>
              </a:defRPr>
            </a:lvl3pPr>
            <a:lvl4pPr marL="1600200" indent="-228600">
              <a:spcBef>
                <a:spcPct val="20000"/>
              </a:spcBef>
              <a:buSzPct val="100000"/>
              <a:buChar char="–"/>
              <a:defRPr sz="2000" b="1">
                <a:solidFill>
                  <a:schemeClr val="tx1"/>
                </a:solidFill>
                <a:latin typeface="Arial" pitchFamily="34" charset="0"/>
              </a:defRPr>
            </a:lvl4pPr>
            <a:lvl5pPr marL="2057400" indent="-228600">
              <a:spcBef>
                <a:spcPct val="20000"/>
              </a:spcBef>
              <a:buSzPct val="100000"/>
              <a:buChar char="•"/>
              <a:defRPr sz="2000" b="1">
                <a:solidFill>
                  <a:schemeClr val="tx1"/>
                </a:solidFill>
                <a:latin typeface="Arial"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itchFamily="34" charset="0"/>
              </a:defRPr>
            </a:lvl9pPr>
          </a:lstStyle>
          <a:p>
            <a:pPr>
              <a:spcBef>
                <a:spcPct val="0"/>
              </a:spcBef>
              <a:buClrTx/>
              <a:buSzTx/>
              <a:buFontTx/>
              <a:buNone/>
            </a:pPr>
            <a:r>
              <a:rPr lang="en-US" altLang="en-US" sz="2400" b="0" dirty="0">
                <a:latin typeface="Times New Roman" pitchFamily="18" charset="0"/>
                <a:cs typeface="Times New Roman" pitchFamily="18" charset="0"/>
              </a:rPr>
              <a:t> Overview </a:t>
            </a:r>
          </a:p>
        </p:txBody>
      </p:sp>
      <p:sp>
        <p:nvSpPr>
          <p:cNvPr id="3091" name="TextBox 20"/>
          <p:cNvSpPr txBox="1">
            <a:spLocks noChangeArrowheads="1"/>
          </p:cNvSpPr>
          <p:nvPr/>
        </p:nvSpPr>
        <p:spPr bwMode="auto">
          <a:xfrm>
            <a:off x="3048000" y="3195638"/>
            <a:ext cx="464343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n"/>
              <a:defRPr sz="2600" b="1">
                <a:solidFill>
                  <a:schemeClr val="tx1"/>
                </a:solidFill>
                <a:latin typeface="Arial" pitchFamily="34" charset="0"/>
              </a:defRPr>
            </a:lvl1pPr>
            <a:lvl2pPr marL="742950" indent="-285750">
              <a:spcBef>
                <a:spcPct val="20000"/>
              </a:spcBef>
              <a:buSzPct val="100000"/>
              <a:buChar char="–"/>
              <a:defRPr sz="2100" b="1">
                <a:solidFill>
                  <a:schemeClr val="tx1"/>
                </a:solidFill>
                <a:latin typeface="Arial" pitchFamily="34" charset="0"/>
              </a:defRPr>
            </a:lvl2pPr>
            <a:lvl3pPr marL="1143000" indent="-228600">
              <a:spcBef>
                <a:spcPct val="20000"/>
              </a:spcBef>
              <a:buSzPct val="100000"/>
              <a:buChar char="•"/>
              <a:defRPr sz="1600" b="1">
                <a:solidFill>
                  <a:schemeClr val="tx1"/>
                </a:solidFill>
                <a:latin typeface="Arial" pitchFamily="34" charset="0"/>
              </a:defRPr>
            </a:lvl3pPr>
            <a:lvl4pPr marL="1600200" indent="-228600">
              <a:spcBef>
                <a:spcPct val="20000"/>
              </a:spcBef>
              <a:buSzPct val="100000"/>
              <a:buChar char="–"/>
              <a:defRPr sz="2000" b="1">
                <a:solidFill>
                  <a:schemeClr val="tx1"/>
                </a:solidFill>
                <a:latin typeface="Arial" pitchFamily="34" charset="0"/>
              </a:defRPr>
            </a:lvl4pPr>
            <a:lvl5pPr marL="2057400" indent="-228600">
              <a:spcBef>
                <a:spcPct val="20000"/>
              </a:spcBef>
              <a:buSzPct val="100000"/>
              <a:buChar char="•"/>
              <a:defRPr sz="2000" b="1">
                <a:solidFill>
                  <a:schemeClr val="tx1"/>
                </a:solidFill>
                <a:latin typeface="Arial"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itchFamily="34" charset="0"/>
              </a:defRPr>
            </a:lvl9pPr>
          </a:lstStyle>
          <a:p>
            <a:pPr>
              <a:spcBef>
                <a:spcPct val="0"/>
              </a:spcBef>
              <a:buClrTx/>
              <a:buSzTx/>
              <a:buFontTx/>
              <a:buNone/>
            </a:pPr>
            <a:r>
              <a:rPr lang="en-US" altLang="en-US" sz="2400" b="0" dirty="0" smtClean="0">
                <a:latin typeface="Times New Roman" pitchFamily="18" charset="0"/>
                <a:cs typeface="Times New Roman" pitchFamily="18" charset="0"/>
              </a:rPr>
              <a:t> Public-Private Partnership</a:t>
            </a:r>
            <a:endParaRPr lang="en-US" altLang="en-US" sz="2400" b="0" dirty="0">
              <a:latin typeface="Times New Roman" pitchFamily="18" charset="0"/>
              <a:cs typeface="Times New Roman" pitchFamily="18" charset="0"/>
            </a:endParaRPr>
          </a:p>
        </p:txBody>
      </p:sp>
      <p:sp>
        <p:nvSpPr>
          <p:cNvPr id="3092" name="TextBox 21"/>
          <p:cNvSpPr txBox="1">
            <a:spLocks noChangeArrowheads="1"/>
          </p:cNvSpPr>
          <p:nvPr/>
        </p:nvSpPr>
        <p:spPr bwMode="auto">
          <a:xfrm>
            <a:off x="3124200" y="2199114"/>
            <a:ext cx="477996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Monotype Sorts" pitchFamily="2" charset="2"/>
              <a:buChar char="n"/>
              <a:defRPr sz="2600" b="1">
                <a:solidFill>
                  <a:schemeClr val="tx1"/>
                </a:solidFill>
                <a:latin typeface="Arial" pitchFamily="34" charset="0"/>
              </a:defRPr>
            </a:lvl1pPr>
            <a:lvl2pPr marL="742950" indent="-285750">
              <a:spcBef>
                <a:spcPct val="20000"/>
              </a:spcBef>
              <a:buSzPct val="100000"/>
              <a:buChar char="–"/>
              <a:defRPr sz="2100" b="1">
                <a:solidFill>
                  <a:schemeClr val="tx1"/>
                </a:solidFill>
                <a:latin typeface="Arial" pitchFamily="34" charset="0"/>
              </a:defRPr>
            </a:lvl2pPr>
            <a:lvl3pPr marL="1143000" indent="-228600">
              <a:spcBef>
                <a:spcPct val="20000"/>
              </a:spcBef>
              <a:buSzPct val="100000"/>
              <a:buChar char="•"/>
              <a:defRPr sz="1600" b="1">
                <a:solidFill>
                  <a:schemeClr val="tx1"/>
                </a:solidFill>
                <a:latin typeface="Arial" pitchFamily="34" charset="0"/>
              </a:defRPr>
            </a:lvl3pPr>
            <a:lvl4pPr marL="1600200" indent="-228600">
              <a:spcBef>
                <a:spcPct val="20000"/>
              </a:spcBef>
              <a:buSzPct val="100000"/>
              <a:buChar char="–"/>
              <a:defRPr sz="2000" b="1">
                <a:solidFill>
                  <a:schemeClr val="tx1"/>
                </a:solidFill>
                <a:latin typeface="Arial" pitchFamily="34" charset="0"/>
              </a:defRPr>
            </a:lvl4pPr>
            <a:lvl5pPr marL="2057400" indent="-228600">
              <a:spcBef>
                <a:spcPct val="20000"/>
              </a:spcBef>
              <a:buSzPct val="100000"/>
              <a:buChar char="•"/>
              <a:defRPr sz="2000" b="1">
                <a:solidFill>
                  <a:schemeClr val="tx1"/>
                </a:solidFill>
                <a:latin typeface="Arial"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itchFamily="34" charset="0"/>
              </a:defRPr>
            </a:lvl9pPr>
          </a:lstStyle>
          <a:p>
            <a:pPr>
              <a:spcBef>
                <a:spcPct val="0"/>
              </a:spcBef>
              <a:buClrTx/>
              <a:buSzTx/>
              <a:buFontTx/>
              <a:buNone/>
            </a:pPr>
            <a:r>
              <a:rPr lang="en-US" sz="2400" b="0" dirty="0">
                <a:latin typeface="Times New Roman" panose="02020603050405020304" pitchFamily="18" charset="0"/>
                <a:cs typeface="Times New Roman" panose="02020603050405020304" pitchFamily="18" charset="0"/>
              </a:rPr>
              <a:t>Existing Sectoral Development Policies, Strategies and Law</a:t>
            </a:r>
            <a:endParaRPr lang="en-US" altLang="en-US" sz="2400" b="0" dirty="0">
              <a:latin typeface="Times New Roman" pitchFamily="18" charset="0"/>
              <a:cs typeface="Times New Roman" pitchFamily="18" charset="0"/>
            </a:endParaRPr>
          </a:p>
        </p:txBody>
      </p:sp>
      <p:sp>
        <p:nvSpPr>
          <p:cNvPr id="3093" name="TextBox 22"/>
          <p:cNvSpPr txBox="1">
            <a:spLocks noChangeArrowheads="1"/>
          </p:cNvSpPr>
          <p:nvPr/>
        </p:nvSpPr>
        <p:spPr bwMode="auto">
          <a:xfrm>
            <a:off x="3048000" y="3962400"/>
            <a:ext cx="456723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Monotype Sorts" pitchFamily="2" charset="2"/>
              <a:buChar char="n"/>
              <a:defRPr sz="2600" b="1">
                <a:solidFill>
                  <a:schemeClr val="tx1"/>
                </a:solidFill>
                <a:latin typeface="Arial" pitchFamily="34" charset="0"/>
              </a:defRPr>
            </a:lvl1pPr>
            <a:lvl2pPr marL="742950" indent="-285750">
              <a:spcBef>
                <a:spcPct val="20000"/>
              </a:spcBef>
              <a:buSzPct val="100000"/>
              <a:buChar char="–"/>
              <a:defRPr sz="2100" b="1">
                <a:solidFill>
                  <a:schemeClr val="tx1"/>
                </a:solidFill>
                <a:latin typeface="Arial" pitchFamily="34" charset="0"/>
              </a:defRPr>
            </a:lvl2pPr>
            <a:lvl3pPr marL="1143000" indent="-228600">
              <a:spcBef>
                <a:spcPct val="20000"/>
              </a:spcBef>
              <a:buSzPct val="100000"/>
              <a:buChar char="•"/>
              <a:defRPr sz="1600" b="1">
                <a:solidFill>
                  <a:schemeClr val="tx1"/>
                </a:solidFill>
                <a:latin typeface="Arial" pitchFamily="34" charset="0"/>
              </a:defRPr>
            </a:lvl3pPr>
            <a:lvl4pPr marL="1600200" indent="-228600">
              <a:spcBef>
                <a:spcPct val="20000"/>
              </a:spcBef>
              <a:buSzPct val="100000"/>
              <a:buChar char="–"/>
              <a:defRPr sz="2000" b="1">
                <a:solidFill>
                  <a:schemeClr val="tx1"/>
                </a:solidFill>
                <a:latin typeface="Arial" pitchFamily="34" charset="0"/>
              </a:defRPr>
            </a:lvl4pPr>
            <a:lvl5pPr marL="2057400" indent="-228600">
              <a:spcBef>
                <a:spcPct val="20000"/>
              </a:spcBef>
              <a:buSzPct val="100000"/>
              <a:buChar char="•"/>
              <a:defRPr sz="2000" b="1">
                <a:solidFill>
                  <a:schemeClr val="tx1"/>
                </a:solidFill>
                <a:latin typeface="Arial"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itchFamily="34" charset="0"/>
              </a:defRPr>
            </a:lvl9pPr>
          </a:lstStyle>
          <a:p>
            <a:pPr>
              <a:spcBef>
                <a:spcPct val="0"/>
              </a:spcBef>
              <a:buClrTx/>
              <a:buSzTx/>
              <a:buFontTx/>
              <a:buNone/>
            </a:pPr>
            <a:r>
              <a:rPr lang="en-US" altLang="en-US" sz="2400" b="0" dirty="0" smtClean="0">
                <a:latin typeface="Times New Roman" pitchFamily="18" charset="0"/>
                <a:cs typeface="Times New Roman" pitchFamily="18" charset="0"/>
              </a:rPr>
              <a:t>Value Chain of Seed Industry</a:t>
            </a:r>
            <a:endParaRPr lang="en-US" altLang="en-US" sz="2400" b="0" dirty="0">
              <a:latin typeface="Times New Roman" pitchFamily="18" charset="0"/>
              <a:cs typeface="Times New Roman" pitchFamily="18" charset="0"/>
            </a:endParaRPr>
          </a:p>
        </p:txBody>
      </p:sp>
      <p:sp>
        <p:nvSpPr>
          <p:cNvPr id="26" name="Rectangle 257"/>
          <p:cNvSpPr>
            <a:spLocks noChangeArrowheads="1"/>
          </p:cNvSpPr>
          <p:nvPr/>
        </p:nvSpPr>
        <p:spPr bwMode="gray">
          <a:xfrm rot="3419336">
            <a:off x="2066925" y="4883151"/>
            <a:ext cx="479425" cy="520700"/>
          </a:xfrm>
          <a:prstGeom prst="rect">
            <a:avLst/>
          </a:prstGeom>
          <a:gradFill rotWithShape="1">
            <a:gsLst>
              <a:gs pos="0">
                <a:schemeClr val="tx2">
                  <a:lumMod val="60000"/>
                  <a:lumOff val="40000"/>
                </a:schemeClr>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dirty="0"/>
          </a:p>
        </p:txBody>
      </p:sp>
      <p:sp>
        <p:nvSpPr>
          <p:cNvPr id="3095" name="Line 256"/>
          <p:cNvSpPr>
            <a:spLocks noChangeShapeType="1"/>
          </p:cNvSpPr>
          <p:nvPr/>
        </p:nvSpPr>
        <p:spPr bwMode="gray">
          <a:xfrm>
            <a:off x="2487613" y="5456238"/>
            <a:ext cx="4800600" cy="0"/>
          </a:xfrm>
          <a:prstGeom prst="line">
            <a:avLst/>
          </a:prstGeom>
          <a:noFill/>
          <a:ln w="25400">
            <a:solidFill>
              <a:schemeClr val="tx2"/>
            </a:solidFill>
            <a:prstDash val="sysDot"/>
            <a:round/>
            <a:headEnd/>
            <a:tailEnd type="oval"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3096" name="Text Box 268"/>
          <p:cNvSpPr txBox="1">
            <a:spLocks noChangeArrowheads="1"/>
          </p:cNvSpPr>
          <p:nvPr/>
        </p:nvSpPr>
        <p:spPr bwMode="gray">
          <a:xfrm>
            <a:off x="2139950" y="4914900"/>
            <a:ext cx="3556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SzPct val="75000"/>
              <a:buFont typeface="Monotype Sorts" pitchFamily="2" charset="2"/>
              <a:buChar char="n"/>
              <a:defRPr sz="2600" b="1">
                <a:solidFill>
                  <a:schemeClr val="tx1"/>
                </a:solidFill>
                <a:latin typeface="Arial" pitchFamily="34" charset="0"/>
              </a:defRPr>
            </a:lvl1pPr>
            <a:lvl2pPr marL="742950" indent="-285750">
              <a:spcBef>
                <a:spcPct val="20000"/>
              </a:spcBef>
              <a:buSzPct val="100000"/>
              <a:buChar char="–"/>
              <a:defRPr sz="2100" b="1">
                <a:solidFill>
                  <a:schemeClr val="tx1"/>
                </a:solidFill>
                <a:latin typeface="Arial" pitchFamily="34" charset="0"/>
              </a:defRPr>
            </a:lvl2pPr>
            <a:lvl3pPr marL="1143000" indent="-228600">
              <a:spcBef>
                <a:spcPct val="20000"/>
              </a:spcBef>
              <a:buSzPct val="100000"/>
              <a:buChar char="•"/>
              <a:defRPr sz="1600" b="1">
                <a:solidFill>
                  <a:schemeClr val="tx1"/>
                </a:solidFill>
                <a:latin typeface="Arial" pitchFamily="34" charset="0"/>
              </a:defRPr>
            </a:lvl3pPr>
            <a:lvl4pPr marL="1600200" indent="-228600">
              <a:spcBef>
                <a:spcPct val="20000"/>
              </a:spcBef>
              <a:buSzPct val="100000"/>
              <a:buChar char="–"/>
              <a:defRPr sz="2000" b="1">
                <a:solidFill>
                  <a:schemeClr val="tx1"/>
                </a:solidFill>
                <a:latin typeface="Arial" pitchFamily="34" charset="0"/>
              </a:defRPr>
            </a:lvl4pPr>
            <a:lvl5pPr marL="2057400" indent="-228600">
              <a:spcBef>
                <a:spcPct val="20000"/>
              </a:spcBef>
              <a:buSzPct val="100000"/>
              <a:buChar char="•"/>
              <a:defRPr sz="2000" b="1">
                <a:solidFill>
                  <a:schemeClr val="tx1"/>
                </a:solidFill>
                <a:latin typeface="Arial"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itchFamily="34" charset="0"/>
              </a:defRPr>
            </a:lvl9pPr>
          </a:lstStyle>
          <a:p>
            <a:pPr algn="ctr">
              <a:spcBef>
                <a:spcPct val="0"/>
              </a:spcBef>
              <a:buClrTx/>
              <a:buSzTx/>
              <a:buFontTx/>
              <a:buNone/>
            </a:pPr>
            <a:r>
              <a:rPr lang="en-US" altLang="en-US" sz="2400">
                <a:solidFill>
                  <a:srgbClr val="FFFFFF"/>
                </a:solidFill>
              </a:rPr>
              <a:t>5</a:t>
            </a:r>
          </a:p>
        </p:txBody>
      </p:sp>
      <p:sp>
        <p:nvSpPr>
          <p:cNvPr id="3097" name="TextBox 29"/>
          <p:cNvSpPr txBox="1">
            <a:spLocks noChangeArrowheads="1"/>
          </p:cNvSpPr>
          <p:nvPr/>
        </p:nvSpPr>
        <p:spPr bwMode="auto">
          <a:xfrm>
            <a:off x="3124199" y="4800600"/>
            <a:ext cx="416401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Monotype Sorts" pitchFamily="2" charset="2"/>
              <a:buChar char="n"/>
              <a:defRPr sz="2600" b="1">
                <a:solidFill>
                  <a:schemeClr val="tx1"/>
                </a:solidFill>
                <a:latin typeface="Arial" pitchFamily="34" charset="0"/>
              </a:defRPr>
            </a:lvl1pPr>
            <a:lvl2pPr marL="742950" indent="-285750">
              <a:spcBef>
                <a:spcPct val="20000"/>
              </a:spcBef>
              <a:buSzPct val="100000"/>
              <a:buChar char="–"/>
              <a:defRPr sz="2100" b="1">
                <a:solidFill>
                  <a:schemeClr val="tx1"/>
                </a:solidFill>
                <a:latin typeface="Arial" pitchFamily="34" charset="0"/>
              </a:defRPr>
            </a:lvl2pPr>
            <a:lvl3pPr marL="1143000" indent="-228600">
              <a:spcBef>
                <a:spcPct val="20000"/>
              </a:spcBef>
              <a:buSzPct val="100000"/>
              <a:buChar char="•"/>
              <a:defRPr sz="1600" b="1">
                <a:solidFill>
                  <a:schemeClr val="tx1"/>
                </a:solidFill>
                <a:latin typeface="Arial" pitchFamily="34" charset="0"/>
              </a:defRPr>
            </a:lvl3pPr>
            <a:lvl4pPr marL="1600200" indent="-228600">
              <a:spcBef>
                <a:spcPct val="20000"/>
              </a:spcBef>
              <a:buSzPct val="100000"/>
              <a:buChar char="–"/>
              <a:defRPr sz="2000" b="1">
                <a:solidFill>
                  <a:schemeClr val="tx1"/>
                </a:solidFill>
                <a:latin typeface="Arial" pitchFamily="34" charset="0"/>
              </a:defRPr>
            </a:lvl4pPr>
            <a:lvl5pPr marL="2057400" indent="-228600">
              <a:spcBef>
                <a:spcPct val="20000"/>
              </a:spcBef>
              <a:buSzPct val="100000"/>
              <a:buChar char="•"/>
              <a:defRPr sz="2000" b="1">
                <a:solidFill>
                  <a:schemeClr val="tx1"/>
                </a:solidFill>
                <a:latin typeface="Arial"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itchFamily="34" charset="0"/>
              </a:defRPr>
            </a:lvl9pPr>
          </a:lstStyle>
          <a:p>
            <a:pPr>
              <a:spcBef>
                <a:spcPct val="0"/>
              </a:spcBef>
              <a:buClrTx/>
              <a:buSzTx/>
              <a:buFontTx/>
              <a:buNone/>
            </a:pPr>
            <a:r>
              <a:rPr lang="en-US" altLang="en-US" sz="2400" b="0" dirty="0" smtClean="0">
                <a:latin typeface="Times New Roman" pitchFamily="18" charset="0"/>
                <a:cs typeface="Times New Roman" pitchFamily="18" charset="0"/>
              </a:rPr>
              <a:t>Continuity and Way </a:t>
            </a:r>
            <a:r>
              <a:rPr lang="en-US" altLang="en-US" sz="2400" b="0" dirty="0">
                <a:latin typeface="Times New Roman" pitchFamily="18" charset="0"/>
                <a:cs typeface="Times New Roman" pitchFamily="18" charset="0"/>
              </a:rPr>
              <a:t>Forward</a:t>
            </a:r>
          </a:p>
        </p:txBody>
      </p:sp>
      <p:sp>
        <p:nvSpPr>
          <p:cNvPr id="3098" name="Slide Number Placeholder 1"/>
          <p:cNvSpPr>
            <a:spLocks noGrp="1"/>
          </p:cNvSpPr>
          <p:nvPr>
            <p:ph type="sldNum" sz="quarter" idx="12"/>
          </p:nvPr>
        </p:nvSpPr>
        <p:spPr>
          <a:noFill/>
        </p:spPr>
        <p:txBody>
          <a:bodyPr/>
          <a:lstStyle>
            <a:lvl1pPr>
              <a:spcBef>
                <a:spcPct val="20000"/>
              </a:spcBef>
              <a:buClr>
                <a:schemeClr val="tx2"/>
              </a:buClr>
              <a:buSzPct val="75000"/>
              <a:buFont typeface="Monotype Sorts" pitchFamily="2" charset="2"/>
              <a:buChar char="n"/>
              <a:defRPr sz="2600" b="1">
                <a:solidFill>
                  <a:schemeClr val="tx1"/>
                </a:solidFill>
                <a:latin typeface="Arial" pitchFamily="34" charset="0"/>
              </a:defRPr>
            </a:lvl1pPr>
            <a:lvl2pPr marL="742950" indent="-285750">
              <a:spcBef>
                <a:spcPct val="20000"/>
              </a:spcBef>
              <a:buSzPct val="100000"/>
              <a:buChar char="–"/>
              <a:defRPr sz="2100" b="1">
                <a:solidFill>
                  <a:schemeClr val="tx1"/>
                </a:solidFill>
                <a:latin typeface="Arial" pitchFamily="34" charset="0"/>
              </a:defRPr>
            </a:lvl2pPr>
            <a:lvl3pPr marL="1143000" indent="-228600">
              <a:spcBef>
                <a:spcPct val="20000"/>
              </a:spcBef>
              <a:buSzPct val="100000"/>
              <a:buChar char="•"/>
              <a:defRPr sz="1600" b="1">
                <a:solidFill>
                  <a:schemeClr val="tx1"/>
                </a:solidFill>
                <a:latin typeface="Arial" pitchFamily="34" charset="0"/>
              </a:defRPr>
            </a:lvl3pPr>
            <a:lvl4pPr marL="1600200" indent="-228600">
              <a:spcBef>
                <a:spcPct val="20000"/>
              </a:spcBef>
              <a:buSzPct val="100000"/>
              <a:buChar char="–"/>
              <a:defRPr sz="2000" b="1">
                <a:solidFill>
                  <a:schemeClr val="tx1"/>
                </a:solidFill>
                <a:latin typeface="Arial" pitchFamily="34" charset="0"/>
              </a:defRPr>
            </a:lvl4pPr>
            <a:lvl5pPr marL="2057400" indent="-228600">
              <a:spcBef>
                <a:spcPct val="20000"/>
              </a:spcBef>
              <a:buSzPct val="100000"/>
              <a:buChar char="•"/>
              <a:defRPr sz="2000" b="1">
                <a:solidFill>
                  <a:schemeClr val="tx1"/>
                </a:solidFill>
                <a:latin typeface="Arial"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itchFamily="34" charset="0"/>
              </a:defRPr>
            </a:lvl9pPr>
          </a:lstStyle>
          <a:p>
            <a:pPr>
              <a:spcBef>
                <a:spcPct val="0"/>
              </a:spcBef>
              <a:buClrTx/>
              <a:buSzTx/>
              <a:buFontTx/>
              <a:buNone/>
            </a:pPr>
            <a:fld id="{2D19E72A-E75D-4DE2-B0AD-F1DD3A9232DE}" type="slidenum">
              <a:rPr lang="en-GB" altLang="en-US" sz="1400" b="0" smtClean="0">
                <a:latin typeface="Times New Roman" pitchFamily="18" charset="0"/>
              </a:rPr>
              <a:pPr>
                <a:spcBef>
                  <a:spcPct val="0"/>
                </a:spcBef>
                <a:buClrTx/>
                <a:buSzTx/>
                <a:buFontTx/>
                <a:buNone/>
              </a:pPr>
              <a:t>2</a:t>
            </a:fld>
            <a:endParaRPr lang="en-GB" altLang="en-US" sz="1400" b="0" smtClean="0">
              <a:latin typeface="Times New Roman" pitchFamily="18" charset="0"/>
            </a:endParaRPr>
          </a:p>
        </p:txBody>
      </p:sp>
    </p:spTree>
    <p:extLst>
      <p:ext uri="{BB962C8B-B14F-4D97-AF65-F5344CB8AC3E}">
        <p14:creationId xmlns="" xmlns:p14="http://schemas.microsoft.com/office/powerpoint/2010/main" val="44446945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52400"/>
            <a:ext cx="9144000" cy="1143000"/>
          </a:xfrm>
        </p:spPr>
        <p:txBody>
          <a:bodyPr/>
          <a:lstStyle/>
          <a:p>
            <a:r>
              <a:rPr lang="en-US" sz="2800" b="1" dirty="0" smtClean="0">
                <a:latin typeface="Arial" panose="020B0604020202020204" pitchFamily="34" charset="0"/>
                <a:cs typeface="Arial" panose="020B0604020202020204" pitchFamily="34" charset="0"/>
              </a:rPr>
              <a:t>Principal Challenges for Knowledge Intensive Rice Farming System and Developing Value Chain</a:t>
            </a:r>
            <a:endParaRPr lang="en-US" sz="2800" b="1" dirty="0">
              <a:latin typeface="Arial" panose="020B0604020202020204" pitchFamily="34" charset="0"/>
              <a:cs typeface="Arial" panose="020B0604020202020204" pitchFamily="34" charset="0"/>
            </a:endParaRPr>
          </a:p>
        </p:txBody>
      </p:sp>
      <p:sp>
        <p:nvSpPr>
          <p:cNvPr id="6" name="Text Placeholder 5"/>
          <p:cNvSpPr>
            <a:spLocks noGrp="1"/>
          </p:cNvSpPr>
          <p:nvPr>
            <p:ph type="body" sz="half" idx="1"/>
          </p:nvPr>
        </p:nvSpPr>
        <p:spPr>
          <a:xfrm>
            <a:off x="1295400" y="2044700"/>
            <a:ext cx="3429000" cy="2374900"/>
          </a:xfrm>
        </p:spPr>
        <p:txBody>
          <a:bodyPr/>
          <a:lstStyle/>
          <a:p>
            <a:r>
              <a:rPr lang="en-US" sz="3600" dirty="0" smtClean="0">
                <a:latin typeface="Arial" panose="020B0604020202020204" pitchFamily="34" charset="0"/>
                <a:cs typeface="Arial" panose="020B0604020202020204" pitchFamily="34" charset="0"/>
              </a:rPr>
              <a:t>Technology</a:t>
            </a:r>
          </a:p>
          <a:p>
            <a:r>
              <a:rPr lang="en-US" sz="3600" dirty="0" smtClean="0">
                <a:latin typeface="Arial" panose="020B0604020202020204" pitchFamily="34" charset="0"/>
                <a:cs typeface="Arial" panose="020B0604020202020204" pitchFamily="34" charset="0"/>
              </a:rPr>
              <a:t>Investment</a:t>
            </a:r>
          </a:p>
          <a:p>
            <a:r>
              <a:rPr lang="en-US" sz="3600" dirty="0" smtClean="0">
                <a:latin typeface="Arial" panose="020B0604020202020204" pitchFamily="34" charset="0"/>
                <a:cs typeface="Arial" panose="020B0604020202020204" pitchFamily="34" charset="0"/>
              </a:rPr>
              <a:t>Market</a:t>
            </a:r>
          </a:p>
        </p:txBody>
      </p:sp>
      <p:pic>
        <p:nvPicPr>
          <p:cNvPr id="11" name="Picture 2"/>
          <p:cNvPicPr>
            <a:picLocks noGrp="1" noChangeAspect="1" noChangeArrowheads="1"/>
          </p:cNvPicPr>
          <p:nvPr>
            <p:ph sz="quarter" idx="2"/>
          </p:nvPr>
        </p:nvPicPr>
        <p:blipFill>
          <a:blip r:embed="rId2" cstate="print"/>
          <a:srcRect/>
          <a:stretch>
            <a:fillRect/>
          </a:stretch>
        </p:blipFill>
        <p:spPr bwMode="auto">
          <a:xfrm>
            <a:off x="7010400" y="1447800"/>
            <a:ext cx="1772356" cy="1981200"/>
          </a:xfrm>
          <a:prstGeom prst="rect">
            <a:avLst/>
          </a:prstGeom>
          <a:noFill/>
          <a:ln w="9525">
            <a:solidFill>
              <a:srgbClr val="008000"/>
            </a:solidFill>
            <a:miter lim="800000"/>
            <a:headEnd/>
            <a:tailEnd/>
          </a:ln>
          <a:effectLst/>
        </p:spPr>
      </p:pic>
      <p:pic>
        <p:nvPicPr>
          <p:cNvPr id="13" name="Picture 3" descr="D:\Pictures\New download J jan 2013\2012-09-12\DSC00757.JPG"/>
          <p:cNvPicPr>
            <a:picLocks noGrp="1" noChangeAspect="1" noChangeArrowheads="1"/>
          </p:cNvPicPr>
          <p:nvPr>
            <p:ph sz="quarter" idx="3"/>
          </p:nvPr>
        </p:nvPicPr>
        <p:blipFill>
          <a:blip r:embed="rId3" cstate="print"/>
          <a:srcRect/>
          <a:stretch>
            <a:fillRect/>
          </a:stretch>
        </p:blipFill>
        <p:spPr bwMode="auto">
          <a:xfrm>
            <a:off x="5257800" y="1447800"/>
            <a:ext cx="1676400" cy="1981200"/>
          </a:xfrm>
          <a:prstGeom prst="rect">
            <a:avLst/>
          </a:prstGeom>
          <a:noFill/>
          <a:ln>
            <a:solidFill>
              <a:srgbClr val="006600"/>
            </a:solidFill>
          </a:ln>
        </p:spPr>
      </p:pic>
      <p:pic>
        <p:nvPicPr>
          <p:cNvPr id="17" name="Picture 2"/>
          <p:cNvPicPr>
            <a:picLocks noChangeAspect="1" noChangeArrowheads="1"/>
          </p:cNvPicPr>
          <p:nvPr/>
        </p:nvPicPr>
        <p:blipFill>
          <a:blip r:embed="rId4" cstate="print"/>
          <a:srcRect/>
          <a:stretch>
            <a:fillRect/>
          </a:stretch>
        </p:blipFill>
        <p:spPr bwMode="auto">
          <a:xfrm>
            <a:off x="5257800" y="3505200"/>
            <a:ext cx="3505200" cy="1905000"/>
          </a:xfrm>
          <a:prstGeom prst="rect">
            <a:avLst/>
          </a:prstGeom>
          <a:noFill/>
          <a:ln w="9525">
            <a:solidFill>
              <a:srgbClr val="006600"/>
            </a:solidFill>
            <a:miter lim="800000"/>
            <a:headEnd/>
            <a:tailEnd/>
          </a:ln>
          <a:effectLst/>
        </p:spPr>
      </p:pic>
    </p:spTree>
    <p:extLst>
      <p:ext uri="{BB962C8B-B14F-4D97-AF65-F5344CB8AC3E}">
        <p14:creationId xmlns="" xmlns:p14="http://schemas.microsoft.com/office/powerpoint/2010/main" val="7930829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en-US" sz="2800" dirty="0" smtClean="0">
                <a:latin typeface="Arial" panose="020B0604020202020204" pitchFamily="34" charset="0"/>
                <a:cs typeface="Arial" panose="020B0604020202020204" pitchFamily="34" charset="0"/>
              </a:rPr>
              <a:t>Additional Challenges</a:t>
            </a:r>
          </a:p>
        </p:txBody>
      </p:sp>
      <p:sp>
        <p:nvSpPr>
          <p:cNvPr id="7171" name="Content Placeholder 4"/>
          <p:cNvSpPr>
            <a:spLocks noGrp="1"/>
          </p:cNvSpPr>
          <p:nvPr>
            <p:ph sz="half" idx="1"/>
          </p:nvPr>
        </p:nvSpPr>
        <p:spPr>
          <a:xfrm>
            <a:off x="838200" y="2133600"/>
            <a:ext cx="3352800" cy="2590800"/>
          </a:xfrm>
        </p:spPr>
        <p:txBody>
          <a:bodyPr/>
          <a:lstStyle/>
          <a:p>
            <a:r>
              <a:rPr lang="en-US" dirty="0" smtClean="0">
                <a:latin typeface="Arial" panose="020B0604020202020204" pitchFamily="34" charset="0"/>
                <a:cs typeface="Arial" panose="020B0604020202020204" pitchFamily="34" charset="0"/>
              </a:rPr>
              <a:t>Less land </a:t>
            </a:r>
          </a:p>
          <a:p>
            <a:r>
              <a:rPr lang="en-US" dirty="0" smtClean="0">
                <a:latin typeface="Arial" panose="020B0604020202020204" pitchFamily="34" charset="0"/>
                <a:cs typeface="Arial" panose="020B0604020202020204" pitchFamily="34" charset="0"/>
              </a:rPr>
              <a:t>Less water</a:t>
            </a:r>
          </a:p>
          <a:p>
            <a:r>
              <a:rPr lang="en-US" dirty="0" smtClean="0">
                <a:latin typeface="Arial" panose="020B0604020202020204" pitchFamily="34" charset="0"/>
                <a:cs typeface="Arial" panose="020B0604020202020204" pitchFamily="34" charset="0"/>
              </a:rPr>
              <a:t>Less labor</a:t>
            </a:r>
          </a:p>
          <a:p>
            <a:r>
              <a:rPr lang="en-US" dirty="0" smtClean="0">
                <a:latin typeface="Arial" panose="020B0604020202020204" pitchFamily="34" charset="0"/>
                <a:cs typeface="Arial" panose="020B0604020202020204" pitchFamily="34" charset="0"/>
              </a:rPr>
              <a:t>Climate change</a:t>
            </a:r>
          </a:p>
          <a:p>
            <a:pPr>
              <a:buFontTx/>
              <a:buNone/>
            </a:pPr>
            <a:endParaRPr lang="en-US" dirty="0" smtClean="0">
              <a:latin typeface="Arial" panose="020B0604020202020204" pitchFamily="34" charset="0"/>
              <a:cs typeface="Arial" panose="020B0604020202020204" pitchFamily="34" charset="0"/>
            </a:endParaRPr>
          </a:p>
        </p:txBody>
      </p:sp>
      <p:pic>
        <p:nvPicPr>
          <p:cNvPr id="7172" name="Picture 3"/>
          <p:cNvPicPr>
            <a:picLocks noChangeAspect="1" noChangeArrowheads="1"/>
          </p:cNvPicPr>
          <p:nvPr/>
        </p:nvPicPr>
        <p:blipFill>
          <a:blip r:embed="rId2" cstate="print"/>
          <a:srcRect/>
          <a:stretch>
            <a:fillRect/>
          </a:stretch>
        </p:blipFill>
        <p:spPr bwMode="auto">
          <a:xfrm>
            <a:off x="4724400" y="1981200"/>
            <a:ext cx="3878263" cy="2743200"/>
          </a:xfrm>
          <a:prstGeom prst="rect">
            <a:avLst/>
          </a:prstGeom>
          <a:noFill/>
          <a:ln w="9525">
            <a:solidFill>
              <a:srgbClr val="008000"/>
            </a:solidFill>
            <a:miter lim="800000"/>
            <a:headEnd/>
            <a:tailEnd/>
          </a:ln>
        </p:spPr>
      </p:pic>
    </p:spTree>
    <p:extLst>
      <p:ext uri="{BB962C8B-B14F-4D97-AF65-F5344CB8AC3E}">
        <p14:creationId xmlns="" xmlns:p14="http://schemas.microsoft.com/office/powerpoint/2010/main" val="3813080659"/>
      </p:ext>
    </p:extLst>
  </p:cSld>
  <p:clrMapOvr>
    <a:masterClrMapping/>
  </p:clrMapOvr>
  <p:transition>
    <p:push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lstStyle/>
          <a:p>
            <a:r>
              <a:rPr lang="en-US" dirty="0" smtClean="0"/>
              <a:t>Strategies to Transform Rice Productivity in Myanmar </a:t>
            </a:r>
            <a:br>
              <a:rPr lang="en-US" dirty="0" smtClean="0"/>
            </a:br>
            <a:r>
              <a:rPr lang="en-US" sz="2000" dirty="0" smtClean="0"/>
              <a:t>(Source: Rice productivity Improvement in Myanmar, Background Paper No.2, USAID, Michigan State University and MDRI, 2013)</a:t>
            </a:r>
            <a:endParaRPr lang="en-US" sz="2000" dirty="0"/>
          </a:p>
        </p:txBody>
      </p:sp>
      <p:sp>
        <p:nvSpPr>
          <p:cNvPr id="3" name="Content Placeholder 2"/>
          <p:cNvSpPr>
            <a:spLocks noGrp="1"/>
          </p:cNvSpPr>
          <p:nvPr>
            <p:ph idx="1"/>
          </p:nvPr>
        </p:nvSpPr>
        <p:spPr/>
        <p:txBody>
          <a:bodyPr/>
          <a:lstStyle/>
          <a:p>
            <a:pPr marL="0" indent="0">
              <a:buNone/>
            </a:pPr>
            <a:r>
              <a:rPr lang="en-US" sz="2400" b="1" dirty="0" smtClean="0"/>
              <a:t>Short Game</a:t>
            </a:r>
          </a:p>
          <a:p>
            <a:pPr>
              <a:buFontTx/>
              <a:buChar char="-"/>
            </a:pPr>
            <a:r>
              <a:rPr lang="en-US" sz="2400" dirty="0" smtClean="0"/>
              <a:t>Understanding the resource base</a:t>
            </a:r>
          </a:p>
          <a:p>
            <a:pPr>
              <a:buFontTx/>
              <a:buChar char="-"/>
            </a:pPr>
            <a:r>
              <a:rPr lang="en-US" sz="2400" dirty="0" smtClean="0"/>
              <a:t>Documenting ways to improve farm- level productivity</a:t>
            </a:r>
          </a:p>
          <a:p>
            <a:pPr>
              <a:buFontTx/>
              <a:buChar char="-"/>
            </a:pPr>
            <a:r>
              <a:rPr lang="en-US" sz="2400" dirty="0" smtClean="0"/>
              <a:t>Demonstrating change</a:t>
            </a:r>
          </a:p>
          <a:p>
            <a:pPr>
              <a:buFontTx/>
              <a:buChar char="-"/>
            </a:pPr>
            <a:endParaRPr lang="en-US" sz="2400" dirty="0"/>
          </a:p>
          <a:p>
            <a:pPr marL="0" indent="0">
              <a:buNone/>
            </a:pPr>
            <a:r>
              <a:rPr lang="en-US" sz="2400" b="1" dirty="0" smtClean="0"/>
              <a:t>Long Game</a:t>
            </a:r>
          </a:p>
          <a:p>
            <a:pPr>
              <a:buFontTx/>
              <a:buChar char="-"/>
            </a:pPr>
            <a:r>
              <a:rPr lang="en-US" sz="2400" dirty="0" smtClean="0"/>
              <a:t>University development outreach corps</a:t>
            </a:r>
          </a:p>
          <a:p>
            <a:pPr>
              <a:buFontTx/>
              <a:buChar char="-"/>
            </a:pPr>
            <a:r>
              <a:rPr lang="en-US" sz="2400" dirty="0" smtClean="0"/>
              <a:t>Myanmar Rice Research and Development Center</a:t>
            </a:r>
          </a:p>
          <a:p>
            <a:pPr>
              <a:buFontTx/>
              <a:buChar char="-"/>
            </a:pPr>
            <a:r>
              <a:rPr lang="en-US" sz="2400" dirty="0" smtClean="0"/>
              <a:t>Transformative Extension Service</a:t>
            </a:r>
            <a:endParaRPr lang="en-US" sz="2400" dirty="0"/>
          </a:p>
        </p:txBody>
      </p:sp>
      <p:sp>
        <p:nvSpPr>
          <p:cNvPr id="4" name="Slide Number Placeholder 3"/>
          <p:cNvSpPr>
            <a:spLocks noGrp="1"/>
          </p:cNvSpPr>
          <p:nvPr>
            <p:ph type="sldNum" sz="quarter" idx="12"/>
          </p:nvPr>
        </p:nvSpPr>
        <p:spPr/>
        <p:txBody>
          <a:bodyPr/>
          <a:lstStyle/>
          <a:p>
            <a:pPr>
              <a:defRPr/>
            </a:pPr>
            <a:fld id="{D4534633-62CC-431E-9A95-28439EAEF48F}" type="slidenum">
              <a:rPr lang="en-US" smtClean="0"/>
              <a:pPr>
                <a:defRPr/>
              </a:pPr>
              <a:t>22</a:t>
            </a:fld>
            <a:endParaRPr lang="en-US"/>
          </a:p>
        </p:txBody>
      </p:sp>
    </p:spTree>
    <p:extLst>
      <p:ext uri="{BB962C8B-B14F-4D97-AF65-F5344CB8AC3E}">
        <p14:creationId xmlns="" xmlns:p14="http://schemas.microsoft.com/office/powerpoint/2010/main" val="976976452"/>
      </p:ext>
    </p:extLst>
  </p:cSld>
  <p:clrMapOvr>
    <a:masterClrMapping/>
  </p:clrMapOvr>
  <p:transition>
    <p:push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92162"/>
          </a:xfrm>
        </p:spPr>
        <p:txBody>
          <a:bodyPr/>
          <a:lstStyle/>
          <a:p>
            <a:r>
              <a:rPr lang="en-US" dirty="0" smtClean="0"/>
              <a:t>Strategic Options for the Long Game</a:t>
            </a:r>
            <a:br>
              <a:rPr lang="en-US" dirty="0" smtClean="0"/>
            </a:br>
            <a:r>
              <a:rPr lang="en-US" sz="2000" dirty="0" smtClean="0"/>
              <a:t>(Source: Strategic Choices for the future of Agriculture in Myanmar, MSU &amp; MDRI/CESD) </a:t>
            </a:r>
            <a:endParaRPr lang="en-US" sz="2000"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2902547125"/>
              </p:ext>
            </p:extLst>
          </p:nvPr>
        </p:nvGraphicFramePr>
        <p:xfrm>
          <a:off x="457200" y="1371600"/>
          <a:ext cx="8229600" cy="4968240"/>
        </p:xfrm>
        <a:graphic>
          <a:graphicData uri="http://schemas.openxmlformats.org/drawingml/2006/table">
            <a:tbl>
              <a:tblPr firstRow="1" bandRow="1">
                <a:tableStyleId>{5C22544A-7EE6-4342-B048-85BDC9FD1C3A}</a:tableStyleId>
              </a:tblPr>
              <a:tblGrid>
                <a:gridCol w="1676400"/>
                <a:gridCol w="3429000"/>
                <a:gridCol w="3124200"/>
              </a:tblGrid>
              <a:tr h="370840">
                <a:tc>
                  <a:txBody>
                    <a:bodyPr/>
                    <a:lstStyle/>
                    <a:p>
                      <a:r>
                        <a:rPr lang="en-US" sz="2200" dirty="0" smtClean="0"/>
                        <a:t>Food System Components</a:t>
                      </a:r>
                      <a:endParaRPr lang="en-US" sz="2200" dirty="0"/>
                    </a:p>
                  </a:txBody>
                  <a:tcPr/>
                </a:tc>
                <a:tc>
                  <a:txBody>
                    <a:bodyPr/>
                    <a:lstStyle/>
                    <a:p>
                      <a:r>
                        <a:rPr lang="en-US" sz="2200" dirty="0" smtClean="0"/>
                        <a:t>Long Game Early Actions</a:t>
                      </a:r>
                      <a:endParaRPr lang="en-US" sz="2200" dirty="0"/>
                    </a:p>
                  </a:txBody>
                  <a:tcPr/>
                </a:tc>
                <a:tc>
                  <a:txBody>
                    <a:bodyPr/>
                    <a:lstStyle/>
                    <a:p>
                      <a:r>
                        <a:rPr lang="en-US" sz="2200" dirty="0" smtClean="0"/>
                        <a:t>Long Game Reforms</a:t>
                      </a:r>
                      <a:endParaRPr lang="en-US" sz="2200" dirty="0"/>
                    </a:p>
                  </a:txBody>
                  <a:tcPr/>
                </a:tc>
              </a:tr>
              <a:tr h="370840">
                <a:tc>
                  <a:txBody>
                    <a:bodyPr/>
                    <a:lstStyle/>
                    <a:p>
                      <a:r>
                        <a:rPr lang="en-US" sz="2200" dirty="0" smtClean="0"/>
                        <a:t>Farming</a:t>
                      </a:r>
                      <a:endParaRPr lang="en-US" sz="2200" dirty="0"/>
                    </a:p>
                  </a:txBody>
                  <a:tcPr/>
                </a:tc>
                <a:tc>
                  <a:txBody>
                    <a:bodyPr/>
                    <a:lstStyle/>
                    <a:p>
                      <a:r>
                        <a:rPr lang="en-US" sz="2200" dirty="0" smtClean="0"/>
                        <a:t>1.Agricultural</a:t>
                      </a:r>
                      <a:r>
                        <a:rPr lang="en-US" sz="2200" baseline="0" dirty="0" smtClean="0"/>
                        <a:t> sector budget and institutional review</a:t>
                      </a:r>
                    </a:p>
                    <a:p>
                      <a:endParaRPr lang="en-US" sz="1050" baseline="0" dirty="0" smtClean="0"/>
                    </a:p>
                    <a:p>
                      <a:r>
                        <a:rPr lang="en-US" sz="2200" baseline="0" dirty="0" smtClean="0"/>
                        <a:t>2.Agricultural graduate deployment(UDOC)</a:t>
                      </a:r>
                    </a:p>
                    <a:p>
                      <a:endParaRPr lang="en-US" sz="1050" baseline="0" dirty="0" smtClean="0"/>
                    </a:p>
                    <a:p>
                      <a:r>
                        <a:rPr lang="en-US" sz="2200" baseline="0" dirty="0" smtClean="0"/>
                        <a:t>3.Land policy monitoring and support</a:t>
                      </a:r>
                    </a:p>
                    <a:p>
                      <a:endParaRPr lang="en-US" sz="1100" baseline="0" dirty="0" smtClean="0"/>
                    </a:p>
                    <a:p>
                      <a:r>
                        <a:rPr lang="en-US" sz="2200" baseline="0" dirty="0" smtClean="0"/>
                        <a:t>4.Access to micro-irrigation for farmer organizations</a:t>
                      </a:r>
                    </a:p>
                    <a:p>
                      <a:endParaRPr lang="en-US" sz="1100" baseline="0" dirty="0" smtClean="0"/>
                    </a:p>
                    <a:p>
                      <a:r>
                        <a:rPr lang="en-US" sz="2200" baseline="0" dirty="0" smtClean="0"/>
                        <a:t>5.Climate change and water control assessment</a:t>
                      </a:r>
                      <a:endParaRPr lang="en-US" sz="2200" dirty="0"/>
                    </a:p>
                  </a:txBody>
                  <a:tcPr/>
                </a:tc>
                <a:tc>
                  <a:txBody>
                    <a:bodyPr/>
                    <a:lstStyle/>
                    <a:p>
                      <a:r>
                        <a:rPr lang="en-US" sz="2200" dirty="0" smtClean="0"/>
                        <a:t>+ budget resources for agriculture</a:t>
                      </a:r>
                    </a:p>
                    <a:p>
                      <a:endParaRPr lang="en-US" sz="600" dirty="0" smtClean="0"/>
                    </a:p>
                    <a:p>
                      <a:r>
                        <a:rPr lang="en-US" sz="2200" dirty="0" smtClean="0"/>
                        <a:t>+ institutional reform (agricultural</a:t>
                      </a:r>
                      <a:r>
                        <a:rPr lang="en-US" sz="2200" baseline="0" dirty="0" smtClean="0"/>
                        <a:t> research, extension, education)</a:t>
                      </a:r>
                    </a:p>
                    <a:p>
                      <a:r>
                        <a:rPr lang="en-US" sz="2200" baseline="0" dirty="0" smtClean="0"/>
                        <a:t>+ land access</a:t>
                      </a:r>
                    </a:p>
                    <a:p>
                      <a:endParaRPr lang="en-US" sz="2200" baseline="0" dirty="0" smtClean="0"/>
                    </a:p>
                    <a:p>
                      <a:r>
                        <a:rPr lang="en-US" sz="2200" baseline="0" dirty="0" smtClean="0"/>
                        <a:t>+ farmer organizations</a:t>
                      </a:r>
                    </a:p>
                    <a:p>
                      <a:endParaRPr lang="en-US" sz="2200" baseline="0" dirty="0" smtClean="0"/>
                    </a:p>
                    <a:p>
                      <a:endParaRPr lang="en-US" sz="2200" baseline="0" dirty="0" smtClean="0"/>
                    </a:p>
                    <a:p>
                      <a:r>
                        <a:rPr lang="en-US" sz="2200" baseline="0" dirty="0" smtClean="0"/>
                        <a:t>+ water system management</a:t>
                      </a:r>
                      <a:endParaRPr lang="en-US" sz="2200" dirty="0"/>
                    </a:p>
                  </a:txBody>
                  <a:tcPr/>
                </a:tc>
              </a:tr>
            </a:tbl>
          </a:graphicData>
        </a:graphic>
      </p:graphicFrame>
      <p:sp>
        <p:nvSpPr>
          <p:cNvPr id="4" name="Slide Number Placeholder 3"/>
          <p:cNvSpPr>
            <a:spLocks noGrp="1"/>
          </p:cNvSpPr>
          <p:nvPr>
            <p:ph type="sldNum" sz="quarter" idx="12"/>
          </p:nvPr>
        </p:nvSpPr>
        <p:spPr/>
        <p:txBody>
          <a:bodyPr/>
          <a:lstStyle/>
          <a:p>
            <a:pPr>
              <a:defRPr/>
            </a:pPr>
            <a:fld id="{D4534633-62CC-431E-9A95-28439EAEF48F}" type="slidenum">
              <a:rPr lang="en-US" smtClean="0"/>
              <a:pPr>
                <a:defRPr/>
              </a:pPr>
              <a:t>23</a:t>
            </a:fld>
            <a:endParaRPr lang="en-US"/>
          </a:p>
        </p:txBody>
      </p:sp>
      <p:sp>
        <p:nvSpPr>
          <p:cNvPr id="6" name="Right Arrow 5"/>
          <p:cNvSpPr/>
          <p:nvPr/>
        </p:nvSpPr>
        <p:spPr>
          <a:xfrm>
            <a:off x="4953000" y="2590800"/>
            <a:ext cx="533400" cy="1778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Right Arrow 6"/>
          <p:cNvSpPr/>
          <p:nvPr/>
        </p:nvSpPr>
        <p:spPr>
          <a:xfrm>
            <a:off x="4953000" y="3124200"/>
            <a:ext cx="533400" cy="1778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Right Arrow 7"/>
          <p:cNvSpPr/>
          <p:nvPr/>
        </p:nvSpPr>
        <p:spPr>
          <a:xfrm>
            <a:off x="4953000" y="4114800"/>
            <a:ext cx="533400" cy="1778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Right Arrow 8"/>
          <p:cNvSpPr/>
          <p:nvPr/>
        </p:nvSpPr>
        <p:spPr>
          <a:xfrm>
            <a:off x="4978400" y="5130800"/>
            <a:ext cx="533400" cy="1778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Right Arrow 9"/>
          <p:cNvSpPr/>
          <p:nvPr/>
        </p:nvSpPr>
        <p:spPr>
          <a:xfrm>
            <a:off x="4953000" y="5943600"/>
            <a:ext cx="533400" cy="1778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28293348"/>
      </p:ext>
    </p:extLst>
  </p:cSld>
  <p:clrMapOvr>
    <a:masterClrMapping/>
  </p:clrMapOvr>
  <p:transition>
    <p:push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Options for the Long Game</a:t>
            </a: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3542782461"/>
              </p:ext>
            </p:extLst>
          </p:nvPr>
        </p:nvGraphicFramePr>
        <p:xfrm>
          <a:off x="457200" y="1600200"/>
          <a:ext cx="8229600" cy="4724400"/>
        </p:xfrm>
        <a:graphic>
          <a:graphicData uri="http://schemas.openxmlformats.org/drawingml/2006/table">
            <a:tbl>
              <a:tblPr firstRow="1" bandRow="1">
                <a:tableStyleId>{5C22544A-7EE6-4342-B048-85BDC9FD1C3A}</a:tableStyleId>
              </a:tblPr>
              <a:tblGrid>
                <a:gridCol w="1828800"/>
                <a:gridCol w="3657600"/>
                <a:gridCol w="2743200"/>
              </a:tblGrid>
              <a:tr h="370840">
                <a:tc>
                  <a:txBody>
                    <a:bodyPr/>
                    <a:lstStyle/>
                    <a:p>
                      <a:r>
                        <a:rPr lang="en-US" sz="2200" dirty="0" smtClean="0"/>
                        <a:t>Food System Components</a:t>
                      </a:r>
                      <a:endParaRPr lang="en-US" sz="2200" dirty="0"/>
                    </a:p>
                  </a:txBody>
                  <a:tcPr/>
                </a:tc>
                <a:tc>
                  <a:txBody>
                    <a:bodyPr/>
                    <a:lstStyle/>
                    <a:p>
                      <a:r>
                        <a:rPr lang="en-US" sz="2200" dirty="0" smtClean="0"/>
                        <a:t>Long Game Early Actions</a:t>
                      </a:r>
                      <a:endParaRPr lang="en-US" sz="2200" dirty="0"/>
                    </a:p>
                  </a:txBody>
                  <a:tcPr/>
                </a:tc>
                <a:tc>
                  <a:txBody>
                    <a:bodyPr/>
                    <a:lstStyle/>
                    <a:p>
                      <a:r>
                        <a:rPr lang="en-US" sz="2200" dirty="0" smtClean="0"/>
                        <a:t>Long Game Reforms</a:t>
                      </a:r>
                      <a:endParaRPr lang="en-US" sz="2200" dirty="0"/>
                    </a:p>
                  </a:txBody>
                  <a:tcPr/>
                </a:tc>
              </a:tr>
              <a:tr h="370840">
                <a:tc>
                  <a:txBody>
                    <a:bodyPr/>
                    <a:lstStyle/>
                    <a:p>
                      <a:r>
                        <a:rPr lang="en-US" sz="2200" dirty="0" smtClean="0"/>
                        <a:t>Post-farm</a:t>
                      </a:r>
                      <a:r>
                        <a:rPr lang="en-US" sz="2200" baseline="0" dirty="0" smtClean="0"/>
                        <a:t> value chain</a:t>
                      </a:r>
                      <a:endParaRPr lang="en-US" sz="2200" dirty="0"/>
                    </a:p>
                  </a:txBody>
                  <a:tcPr/>
                </a:tc>
                <a:tc>
                  <a:txBody>
                    <a:bodyPr/>
                    <a:lstStyle/>
                    <a:p>
                      <a:r>
                        <a:rPr lang="en-US" sz="2200" dirty="0" smtClean="0"/>
                        <a:t>6.Upgrade agricultural statistical systems</a:t>
                      </a:r>
                    </a:p>
                    <a:p>
                      <a:endParaRPr lang="en-US" sz="2200" dirty="0" smtClean="0"/>
                    </a:p>
                    <a:p>
                      <a:endParaRPr lang="en-US" sz="2200" dirty="0" smtClean="0"/>
                    </a:p>
                    <a:p>
                      <a:r>
                        <a:rPr lang="en-US" sz="2200" dirty="0" smtClean="0"/>
                        <a:t>7.Rural cell</a:t>
                      </a:r>
                      <a:r>
                        <a:rPr lang="en-US" sz="2200" baseline="0" dirty="0" smtClean="0"/>
                        <a:t> phone</a:t>
                      </a:r>
                    </a:p>
                    <a:p>
                      <a:r>
                        <a:rPr lang="en-US" sz="2200" baseline="0" dirty="0" smtClean="0"/>
                        <a:t> expansion</a:t>
                      </a:r>
                    </a:p>
                    <a:p>
                      <a:r>
                        <a:rPr lang="en-US" sz="2200" baseline="0" dirty="0" smtClean="0"/>
                        <a:t>8.MADB assessment</a:t>
                      </a:r>
                      <a:endParaRPr lang="en-US" sz="2200" dirty="0"/>
                    </a:p>
                  </a:txBody>
                  <a:tcPr/>
                </a:tc>
                <a:tc>
                  <a:txBody>
                    <a:bodyPr/>
                    <a:lstStyle/>
                    <a:p>
                      <a:r>
                        <a:rPr lang="en-US" sz="2200" dirty="0" smtClean="0"/>
                        <a:t>+improve</a:t>
                      </a:r>
                      <a:r>
                        <a:rPr lang="en-US" sz="2200" baseline="0" dirty="0" smtClean="0"/>
                        <a:t> data quality </a:t>
                      </a:r>
                    </a:p>
                    <a:p>
                      <a:r>
                        <a:rPr lang="en-US" sz="2200" baseline="0" dirty="0" smtClean="0"/>
                        <a:t>+predictable policies(land use, input quality, trade)</a:t>
                      </a:r>
                    </a:p>
                    <a:p>
                      <a:endParaRPr lang="en-US" sz="2800" baseline="0" dirty="0" smtClean="0"/>
                    </a:p>
                    <a:p>
                      <a:r>
                        <a:rPr lang="en-US" sz="2200" baseline="0" dirty="0" smtClean="0"/>
                        <a:t>+rural finance</a:t>
                      </a:r>
                    </a:p>
                    <a:p>
                      <a:r>
                        <a:rPr lang="en-US" sz="2200" baseline="0" dirty="0" smtClean="0"/>
                        <a:t>+intermodal transport system logistics</a:t>
                      </a:r>
                    </a:p>
                  </a:txBody>
                  <a:tcPr/>
                </a:tc>
              </a:tr>
              <a:tr h="370840">
                <a:tc>
                  <a:txBody>
                    <a:bodyPr/>
                    <a:lstStyle/>
                    <a:p>
                      <a:r>
                        <a:rPr lang="en-US" sz="2200" dirty="0" smtClean="0"/>
                        <a:t>Landless and near landless</a:t>
                      </a:r>
                      <a:endParaRPr lang="en-US" sz="2200" dirty="0"/>
                    </a:p>
                  </a:txBody>
                  <a:tcPr/>
                </a:tc>
                <a:tc>
                  <a:txBody>
                    <a:bodyPr/>
                    <a:lstStyle/>
                    <a:p>
                      <a:r>
                        <a:rPr lang="en-US" sz="2200" dirty="0" smtClean="0"/>
                        <a:t>9.Pilot efforts to improve</a:t>
                      </a:r>
                      <a:r>
                        <a:rPr lang="en-US" sz="2200" baseline="0" dirty="0" smtClean="0"/>
                        <a:t> enrollment, curriculum and nutrition</a:t>
                      </a:r>
                      <a:endParaRPr lang="en-US" sz="2200" dirty="0"/>
                    </a:p>
                  </a:txBody>
                  <a:tcPr/>
                </a:tc>
                <a:tc>
                  <a:txBody>
                    <a:bodyPr/>
                    <a:lstStyle/>
                    <a:p>
                      <a:r>
                        <a:rPr lang="en-US" sz="2200" baseline="0" dirty="0" smtClean="0"/>
                        <a:t>+education reform</a:t>
                      </a:r>
                    </a:p>
                    <a:p>
                      <a:r>
                        <a:rPr lang="en-US" sz="2200" baseline="0" dirty="0" smtClean="0"/>
                        <a:t>+ rural nutrition, health and sanitation</a:t>
                      </a:r>
                    </a:p>
                  </a:txBody>
                  <a:tcPr/>
                </a:tc>
              </a:tr>
            </a:tbl>
          </a:graphicData>
        </a:graphic>
      </p:graphicFrame>
      <p:sp>
        <p:nvSpPr>
          <p:cNvPr id="4" name="Slide Number Placeholder 3"/>
          <p:cNvSpPr>
            <a:spLocks noGrp="1"/>
          </p:cNvSpPr>
          <p:nvPr>
            <p:ph type="sldNum" sz="quarter" idx="12"/>
          </p:nvPr>
        </p:nvSpPr>
        <p:spPr/>
        <p:txBody>
          <a:bodyPr/>
          <a:lstStyle/>
          <a:p>
            <a:pPr>
              <a:defRPr/>
            </a:pPr>
            <a:fld id="{D4534633-62CC-431E-9A95-28439EAEF48F}" type="slidenum">
              <a:rPr lang="en-US" smtClean="0"/>
              <a:pPr>
                <a:defRPr/>
              </a:pPr>
              <a:t>24</a:t>
            </a:fld>
            <a:endParaRPr lang="en-US"/>
          </a:p>
        </p:txBody>
      </p:sp>
      <p:sp>
        <p:nvSpPr>
          <p:cNvPr id="6" name="Right Arrow 5"/>
          <p:cNvSpPr/>
          <p:nvPr/>
        </p:nvSpPr>
        <p:spPr>
          <a:xfrm>
            <a:off x="5346700" y="2832100"/>
            <a:ext cx="533400" cy="1778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Right Arrow 7"/>
          <p:cNvSpPr/>
          <p:nvPr/>
        </p:nvSpPr>
        <p:spPr>
          <a:xfrm>
            <a:off x="5359400" y="4495800"/>
            <a:ext cx="533400" cy="1778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Right Arrow 8"/>
          <p:cNvSpPr/>
          <p:nvPr/>
        </p:nvSpPr>
        <p:spPr>
          <a:xfrm>
            <a:off x="5372100" y="5334000"/>
            <a:ext cx="533400" cy="1778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220766748"/>
      </p:ext>
    </p:extLst>
  </p:cSld>
  <p:clrMapOvr>
    <a:masterClrMapping/>
  </p:clrMapOvr>
  <p:transition>
    <p:push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a:t>Strategic Options for the </a:t>
            </a:r>
            <a:r>
              <a:rPr lang="en-US" dirty="0" smtClean="0"/>
              <a:t>Short </a:t>
            </a:r>
            <a:r>
              <a:rPr lang="en-US" dirty="0"/>
              <a:t>Game</a:t>
            </a: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2289586052"/>
              </p:ext>
            </p:extLst>
          </p:nvPr>
        </p:nvGraphicFramePr>
        <p:xfrm>
          <a:off x="457200" y="1600200"/>
          <a:ext cx="8229600" cy="4411980"/>
        </p:xfrm>
        <a:graphic>
          <a:graphicData uri="http://schemas.openxmlformats.org/drawingml/2006/table">
            <a:tbl>
              <a:tblPr firstRow="1" bandRow="1">
                <a:tableStyleId>{5C22544A-7EE6-4342-B048-85BDC9FD1C3A}</a:tableStyleId>
              </a:tblPr>
              <a:tblGrid>
                <a:gridCol w="1981200"/>
                <a:gridCol w="3505200"/>
                <a:gridCol w="2743200"/>
              </a:tblGrid>
              <a:tr h="370840">
                <a:tc>
                  <a:txBody>
                    <a:bodyPr/>
                    <a:lstStyle/>
                    <a:p>
                      <a:r>
                        <a:rPr lang="en-US" sz="2400" dirty="0" smtClean="0"/>
                        <a:t>Targets</a:t>
                      </a:r>
                      <a:endParaRPr lang="en-US" sz="2400" dirty="0"/>
                    </a:p>
                  </a:txBody>
                  <a:tcPr/>
                </a:tc>
                <a:tc>
                  <a:txBody>
                    <a:bodyPr/>
                    <a:lstStyle/>
                    <a:p>
                      <a:r>
                        <a:rPr lang="en-US" sz="2400" dirty="0" smtClean="0"/>
                        <a:t>Short Game Early Actions</a:t>
                      </a:r>
                      <a:endParaRPr lang="en-US" sz="2400" dirty="0"/>
                    </a:p>
                  </a:txBody>
                  <a:tcPr/>
                </a:tc>
                <a:tc>
                  <a:txBody>
                    <a:bodyPr/>
                    <a:lstStyle/>
                    <a:p>
                      <a:r>
                        <a:rPr lang="en-US" sz="2400" dirty="0" smtClean="0"/>
                        <a:t>Short Game</a:t>
                      </a:r>
                      <a:endParaRPr lang="en-US" sz="2400" dirty="0"/>
                    </a:p>
                  </a:txBody>
                  <a:tcPr/>
                </a:tc>
              </a:tr>
              <a:tr h="370840">
                <a:tc>
                  <a:txBody>
                    <a:bodyPr/>
                    <a:lstStyle/>
                    <a:p>
                      <a:r>
                        <a:rPr lang="en-US" sz="2250" dirty="0" smtClean="0"/>
                        <a:t>Farming</a:t>
                      </a:r>
                    </a:p>
                    <a:p>
                      <a:r>
                        <a:rPr lang="en-US" sz="2250" dirty="0" smtClean="0"/>
                        <a:t>a)Improve</a:t>
                      </a:r>
                      <a:r>
                        <a:rPr lang="en-US" sz="2250" baseline="0" dirty="0" smtClean="0"/>
                        <a:t> productivity of monsoon rice</a:t>
                      </a:r>
                    </a:p>
                    <a:p>
                      <a:r>
                        <a:rPr lang="en-US" sz="2250" baseline="0" dirty="0" smtClean="0"/>
                        <a:t>b)Promote dry season and Dry Zone diversification</a:t>
                      </a:r>
                      <a:endParaRPr lang="en-US" sz="2250" dirty="0"/>
                    </a:p>
                  </a:txBody>
                  <a:tcPr/>
                </a:tc>
                <a:tc>
                  <a:txBody>
                    <a:bodyPr/>
                    <a:lstStyle/>
                    <a:p>
                      <a:r>
                        <a:rPr lang="en-US" sz="2250" dirty="0" smtClean="0"/>
                        <a:t>1.Summarize best practices and economics of alternate cropping systems</a:t>
                      </a:r>
                    </a:p>
                    <a:p>
                      <a:endParaRPr lang="en-US" sz="2250" dirty="0" smtClean="0"/>
                    </a:p>
                    <a:p>
                      <a:r>
                        <a:rPr lang="en-US" sz="2250" dirty="0" smtClean="0"/>
                        <a:t>2.Assess</a:t>
                      </a:r>
                      <a:r>
                        <a:rPr lang="en-US" sz="2250" baseline="0" dirty="0" smtClean="0"/>
                        <a:t> lessons from elsewhere on promotion of high value activities for vulnerable groups</a:t>
                      </a:r>
                      <a:endParaRPr lang="en-US" sz="2250" dirty="0"/>
                    </a:p>
                  </a:txBody>
                  <a:tcPr/>
                </a:tc>
                <a:tc>
                  <a:txBody>
                    <a:bodyPr/>
                    <a:lstStyle/>
                    <a:p>
                      <a:r>
                        <a:rPr lang="en-US" sz="2250" dirty="0" smtClean="0"/>
                        <a:t>+agronomic practices</a:t>
                      </a:r>
                    </a:p>
                    <a:p>
                      <a:r>
                        <a:rPr lang="en-US" sz="2250" dirty="0" smtClean="0"/>
                        <a:t>+seed</a:t>
                      </a:r>
                      <a:r>
                        <a:rPr lang="en-US" sz="2250" baseline="0" dirty="0" smtClean="0"/>
                        <a:t> quality</a:t>
                      </a:r>
                    </a:p>
                    <a:p>
                      <a:r>
                        <a:rPr lang="en-US" sz="2250" baseline="0" dirty="0" smtClean="0"/>
                        <a:t>+farm-level water management</a:t>
                      </a:r>
                    </a:p>
                    <a:p>
                      <a:r>
                        <a:rPr lang="en-US" sz="2250" baseline="0" dirty="0" smtClean="0"/>
                        <a:t>+diversification: high-value scalable(horticulture, poultry, fish ponds)</a:t>
                      </a:r>
                    </a:p>
                  </a:txBody>
                  <a:tcPr/>
                </a:tc>
              </a:tr>
              <a:tr h="370840">
                <a:tc>
                  <a:txBody>
                    <a:bodyPr/>
                    <a:lstStyle/>
                    <a:p>
                      <a:r>
                        <a:rPr lang="en-US" sz="2250" dirty="0" smtClean="0"/>
                        <a:t>Post-farm value-chain</a:t>
                      </a:r>
                      <a:endParaRPr lang="en-US" sz="2250" dirty="0"/>
                    </a:p>
                  </a:txBody>
                  <a:tcPr/>
                </a:tc>
                <a:tc>
                  <a:txBody>
                    <a:bodyPr/>
                    <a:lstStyle/>
                    <a:p>
                      <a:r>
                        <a:rPr lang="en-US" sz="2250" dirty="0" smtClean="0"/>
                        <a:t>3.post-harvest loss assessment</a:t>
                      </a:r>
                      <a:endParaRPr lang="en-US" sz="2250" dirty="0"/>
                    </a:p>
                  </a:txBody>
                  <a:tcPr/>
                </a:tc>
                <a:tc>
                  <a:txBody>
                    <a:bodyPr/>
                    <a:lstStyle/>
                    <a:p>
                      <a:r>
                        <a:rPr lang="en-US" sz="2250" baseline="0" dirty="0" smtClean="0"/>
                        <a:t>+post-harvest handling</a:t>
                      </a:r>
                    </a:p>
                    <a:p>
                      <a:r>
                        <a:rPr lang="en-US" sz="2250" baseline="0" dirty="0" smtClean="0"/>
                        <a:t>+target niche markets</a:t>
                      </a:r>
                    </a:p>
                  </a:txBody>
                  <a:tcPr/>
                </a:tc>
              </a:tr>
            </a:tbl>
          </a:graphicData>
        </a:graphic>
      </p:graphicFrame>
      <p:sp>
        <p:nvSpPr>
          <p:cNvPr id="4" name="Slide Number Placeholder 3"/>
          <p:cNvSpPr>
            <a:spLocks noGrp="1"/>
          </p:cNvSpPr>
          <p:nvPr>
            <p:ph type="sldNum" sz="quarter" idx="12"/>
          </p:nvPr>
        </p:nvSpPr>
        <p:spPr/>
        <p:txBody>
          <a:bodyPr/>
          <a:lstStyle/>
          <a:p>
            <a:pPr>
              <a:defRPr/>
            </a:pPr>
            <a:fld id="{D4534633-62CC-431E-9A95-28439EAEF48F}" type="slidenum">
              <a:rPr lang="en-US" smtClean="0"/>
              <a:pPr>
                <a:defRPr/>
              </a:pPr>
              <a:t>25</a:t>
            </a:fld>
            <a:endParaRPr lang="en-US"/>
          </a:p>
        </p:txBody>
      </p:sp>
      <p:sp>
        <p:nvSpPr>
          <p:cNvPr id="6" name="Right Arrow 5"/>
          <p:cNvSpPr/>
          <p:nvPr/>
        </p:nvSpPr>
        <p:spPr>
          <a:xfrm>
            <a:off x="4876800" y="2844800"/>
            <a:ext cx="533400" cy="1778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Right Arrow 6"/>
          <p:cNvSpPr/>
          <p:nvPr/>
        </p:nvSpPr>
        <p:spPr>
          <a:xfrm>
            <a:off x="5245100" y="3581400"/>
            <a:ext cx="533400" cy="1778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Left Brace 7"/>
          <p:cNvSpPr/>
          <p:nvPr/>
        </p:nvSpPr>
        <p:spPr>
          <a:xfrm>
            <a:off x="5751576" y="2286000"/>
            <a:ext cx="155448" cy="914400"/>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9" name="Right Arrow 8"/>
          <p:cNvSpPr/>
          <p:nvPr/>
        </p:nvSpPr>
        <p:spPr>
          <a:xfrm>
            <a:off x="5295900" y="5029200"/>
            <a:ext cx="533400" cy="1778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586570722"/>
      </p:ext>
    </p:extLst>
  </p:cSld>
  <p:clrMapOvr>
    <a:masterClrMapping/>
  </p:clrMapOvr>
  <p:transition>
    <p:push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Strategic Options for the Short Game</a:t>
            </a: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439769440"/>
              </p:ext>
            </p:extLst>
          </p:nvPr>
        </p:nvGraphicFramePr>
        <p:xfrm>
          <a:off x="533400" y="1143000"/>
          <a:ext cx="8229600" cy="5217160"/>
        </p:xfrm>
        <a:graphic>
          <a:graphicData uri="http://schemas.openxmlformats.org/drawingml/2006/table">
            <a:tbl>
              <a:tblPr firstRow="1" bandRow="1">
                <a:tableStyleId>{5C22544A-7EE6-4342-B048-85BDC9FD1C3A}</a:tableStyleId>
              </a:tblPr>
              <a:tblGrid>
                <a:gridCol w="2057400"/>
                <a:gridCol w="3429000"/>
                <a:gridCol w="2743200"/>
              </a:tblGrid>
              <a:tr h="370840">
                <a:tc>
                  <a:txBody>
                    <a:bodyPr/>
                    <a:lstStyle/>
                    <a:p>
                      <a:r>
                        <a:rPr lang="en-US" dirty="0" smtClean="0"/>
                        <a:t>Targets</a:t>
                      </a:r>
                      <a:endParaRPr lang="en-US" dirty="0"/>
                    </a:p>
                  </a:txBody>
                  <a:tcPr/>
                </a:tc>
                <a:tc>
                  <a:txBody>
                    <a:bodyPr/>
                    <a:lstStyle/>
                    <a:p>
                      <a:r>
                        <a:rPr lang="en-US" dirty="0" smtClean="0"/>
                        <a:t>Short Game Early Actions</a:t>
                      </a:r>
                      <a:endParaRPr lang="en-US" dirty="0"/>
                    </a:p>
                  </a:txBody>
                  <a:tcPr/>
                </a:tc>
                <a:tc>
                  <a:txBody>
                    <a:bodyPr/>
                    <a:lstStyle/>
                    <a:p>
                      <a:r>
                        <a:rPr lang="en-US" dirty="0" smtClean="0"/>
                        <a:t>Short Game</a:t>
                      </a:r>
                      <a:endParaRPr lang="en-US" dirty="0"/>
                    </a:p>
                  </a:txBody>
                  <a:tcPr/>
                </a:tc>
              </a:tr>
              <a:tr h="370840">
                <a:tc>
                  <a:txBody>
                    <a:bodyPr/>
                    <a:lstStyle/>
                    <a:p>
                      <a:pPr marL="0" algn="l" defTabSz="914400" rtl="0" eaLnBrk="1" latinLnBrk="0" hangingPunct="1"/>
                      <a:r>
                        <a:rPr lang="en-US" sz="2400" kern="1200" baseline="0" dirty="0" smtClean="0">
                          <a:solidFill>
                            <a:schemeClr val="dk1"/>
                          </a:solidFill>
                          <a:latin typeface="+mn-lt"/>
                          <a:ea typeface="+mn-ea"/>
                          <a:cs typeface="+mn-cs"/>
                        </a:rPr>
                        <a:t>Landless and near landless</a:t>
                      </a:r>
                      <a:endParaRPr lang="en-US" sz="2400" kern="1200" baseline="0" dirty="0">
                        <a:solidFill>
                          <a:schemeClr val="dk1"/>
                        </a:solidFill>
                        <a:latin typeface="+mn-lt"/>
                        <a:ea typeface="+mn-ea"/>
                        <a:cs typeface="+mn-cs"/>
                      </a:endParaRPr>
                    </a:p>
                  </a:txBody>
                  <a:tcPr/>
                </a:tc>
                <a:tc>
                  <a:txBody>
                    <a:bodyPr/>
                    <a:lstStyle/>
                    <a:p>
                      <a:pPr marL="0" algn="l" defTabSz="914400" rtl="0" eaLnBrk="1" latinLnBrk="0" hangingPunct="1"/>
                      <a:r>
                        <a:rPr lang="en-US" sz="2400" kern="1200" baseline="0" dirty="0" smtClean="0">
                          <a:solidFill>
                            <a:schemeClr val="dk1"/>
                          </a:solidFill>
                          <a:latin typeface="+mn-lt"/>
                          <a:ea typeface="+mn-ea"/>
                          <a:cs typeface="+mn-cs"/>
                        </a:rPr>
                        <a:t>4.Pilot programs promoting school</a:t>
                      </a:r>
                    </a:p>
                    <a:p>
                      <a:pPr marL="0" algn="l" defTabSz="914400" rtl="0" eaLnBrk="1" latinLnBrk="0" hangingPunct="1"/>
                      <a:r>
                        <a:rPr lang="en-US" sz="2400" kern="1200" baseline="0" dirty="0" smtClean="0">
                          <a:solidFill>
                            <a:schemeClr val="dk1"/>
                          </a:solidFill>
                          <a:latin typeface="+mn-lt"/>
                          <a:ea typeface="+mn-ea"/>
                          <a:cs typeface="+mn-cs"/>
                        </a:rPr>
                        <a:t>Attendance, improved nutrition and health(link with high-value diversification)</a:t>
                      </a:r>
                    </a:p>
                    <a:p>
                      <a:pPr marL="0" algn="l" defTabSz="914400" rtl="0" eaLnBrk="1" latinLnBrk="0" hangingPunct="1"/>
                      <a:r>
                        <a:rPr lang="en-US" sz="2400" kern="1200" baseline="0" dirty="0" smtClean="0">
                          <a:solidFill>
                            <a:schemeClr val="dk1"/>
                          </a:solidFill>
                          <a:latin typeface="+mn-lt"/>
                          <a:ea typeface="+mn-ea"/>
                          <a:cs typeface="+mn-cs"/>
                        </a:rPr>
                        <a:t>5.Test pilot safety nets to reduce indebtedness following livelihood shocks</a:t>
                      </a:r>
                      <a:endParaRPr lang="en-US" sz="2400" kern="1200" baseline="0" dirty="0">
                        <a:solidFill>
                          <a:schemeClr val="dk1"/>
                        </a:solidFill>
                        <a:latin typeface="+mn-lt"/>
                        <a:ea typeface="+mn-ea"/>
                        <a:cs typeface="+mn-cs"/>
                      </a:endParaRPr>
                    </a:p>
                  </a:txBody>
                  <a:tcPr/>
                </a:tc>
                <a:tc>
                  <a:txBody>
                    <a:bodyPr/>
                    <a:lstStyle/>
                    <a:p>
                      <a:pPr marL="0" algn="l" defTabSz="914400" rtl="0" eaLnBrk="1" latinLnBrk="0" hangingPunct="1"/>
                      <a:r>
                        <a:rPr lang="en-US" sz="2400" kern="1200" baseline="0" dirty="0" smtClean="0">
                          <a:solidFill>
                            <a:schemeClr val="dk1"/>
                          </a:solidFill>
                          <a:latin typeface="+mn-lt"/>
                          <a:ea typeface="+mn-ea"/>
                          <a:cs typeface="+mn-cs"/>
                        </a:rPr>
                        <a:t>+ high value agriculture</a:t>
                      </a:r>
                    </a:p>
                    <a:p>
                      <a:pPr marL="0" algn="l" defTabSz="914400" rtl="0" eaLnBrk="1" latinLnBrk="0" hangingPunct="1"/>
                      <a:r>
                        <a:rPr lang="en-US" sz="2400" kern="1200" baseline="0" dirty="0" smtClean="0">
                          <a:solidFill>
                            <a:schemeClr val="dk1"/>
                          </a:solidFill>
                          <a:latin typeface="+mn-lt"/>
                          <a:ea typeface="+mn-ea"/>
                          <a:cs typeface="+mn-cs"/>
                        </a:rPr>
                        <a:t>+ nonfarm income</a:t>
                      </a:r>
                    </a:p>
                    <a:p>
                      <a:pPr marL="0" algn="l" defTabSz="914400" rtl="0" eaLnBrk="1" latinLnBrk="0" hangingPunct="1"/>
                      <a:r>
                        <a:rPr lang="en-US" sz="2400" kern="1200" baseline="0" dirty="0" smtClean="0">
                          <a:solidFill>
                            <a:schemeClr val="dk1"/>
                          </a:solidFill>
                          <a:latin typeface="+mn-lt"/>
                          <a:ea typeface="+mn-ea"/>
                          <a:cs typeface="+mn-cs"/>
                        </a:rPr>
                        <a:t>+ education access</a:t>
                      </a:r>
                    </a:p>
                    <a:p>
                      <a:pPr marL="0" algn="l" defTabSz="914400" rtl="0" eaLnBrk="1" latinLnBrk="0" hangingPunct="1"/>
                      <a:r>
                        <a:rPr lang="en-US" sz="2400" kern="1200" baseline="0" dirty="0" smtClean="0">
                          <a:solidFill>
                            <a:schemeClr val="dk1"/>
                          </a:solidFill>
                          <a:latin typeface="+mn-lt"/>
                          <a:ea typeface="+mn-ea"/>
                          <a:cs typeface="+mn-cs"/>
                        </a:rPr>
                        <a:t>+ nutrition package(horticulture, poultry, education, public health)</a:t>
                      </a:r>
                    </a:p>
                    <a:p>
                      <a:pPr marL="0" algn="l" defTabSz="914400" rtl="0" eaLnBrk="1" latinLnBrk="0" hangingPunct="1"/>
                      <a:r>
                        <a:rPr lang="en-US" sz="2400" kern="1200" baseline="0" dirty="0" smtClean="0">
                          <a:solidFill>
                            <a:schemeClr val="dk1"/>
                          </a:solidFill>
                          <a:latin typeface="+mn-lt"/>
                          <a:ea typeface="+mn-ea"/>
                          <a:cs typeface="+mn-cs"/>
                        </a:rPr>
                        <a:t>+scale up safety nets an insurance options for landless households</a:t>
                      </a:r>
                    </a:p>
                  </a:txBody>
                  <a:tcPr/>
                </a:tc>
              </a:tr>
            </a:tbl>
          </a:graphicData>
        </a:graphic>
      </p:graphicFrame>
      <p:sp>
        <p:nvSpPr>
          <p:cNvPr id="4" name="Slide Number Placeholder 3"/>
          <p:cNvSpPr>
            <a:spLocks noGrp="1"/>
          </p:cNvSpPr>
          <p:nvPr>
            <p:ph type="sldNum" sz="quarter" idx="12"/>
          </p:nvPr>
        </p:nvSpPr>
        <p:spPr/>
        <p:txBody>
          <a:bodyPr/>
          <a:lstStyle/>
          <a:p>
            <a:pPr>
              <a:defRPr/>
            </a:pPr>
            <a:fld id="{D4534633-62CC-431E-9A95-28439EAEF48F}" type="slidenum">
              <a:rPr lang="en-US" smtClean="0"/>
              <a:pPr>
                <a:defRPr/>
              </a:pPr>
              <a:t>26</a:t>
            </a:fld>
            <a:endParaRPr lang="en-US"/>
          </a:p>
        </p:txBody>
      </p:sp>
      <p:sp>
        <p:nvSpPr>
          <p:cNvPr id="6" name="Right Arrow 5"/>
          <p:cNvSpPr/>
          <p:nvPr/>
        </p:nvSpPr>
        <p:spPr>
          <a:xfrm>
            <a:off x="5105400" y="2057400"/>
            <a:ext cx="533400" cy="1778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Right Arrow 6"/>
          <p:cNvSpPr/>
          <p:nvPr/>
        </p:nvSpPr>
        <p:spPr>
          <a:xfrm>
            <a:off x="5372100" y="4267200"/>
            <a:ext cx="533400" cy="1778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Left Brace 7"/>
          <p:cNvSpPr/>
          <p:nvPr/>
        </p:nvSpPr>
        <p:spPr>
          <a:xfrm>
            <a:off x="5638800" y="1778000"/>
            <a:ext cx="293624" cy="1498600"/>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Tree>
    <p:extLst>
      <p:ext uri="{BB962C8B-B14F-4D97-AF65-F5344CB8AC3E}">
        <p14:creationId xmlns="" xmlns:p14="http://schemas.microsoft.com/office/powerpoint/2010/main" val="958874671"/>
      </p:ext>
    </p:extLst>
  </p:cSld>
  <p:clrMapOvr>
    <a:masterClrMapping/>
  </p:clrMapOvr>
  <p:transition>
    <p:push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68362"/>
          </a:xfrm>
        </p:spPr>
        <p:txBody>
          <a:bodyPr/>
          <a:lstStyle/>
          <a:p>
            <a:pPr lvl="0"/>
            <a:r>
              <a:rPr lang="en-US" sz="2800" b="1" dirty="0" smtClean="0"/>
              <a:t/>
            </a:r>
            <a:br>
              <a:rPr lang="en-US" sz="2800" b="1" dirty="0" smtClean="0"/>
            </a:br>
            <a:r>
              <a:rPr lang="en-US" sz="2800" b="1" dirty="0" smtClean="0"/>
              <a:t>Functions </a:t>
            </a:r>
            <a:r>
              <a:rPr lang="en-US" sz="2800" b="1" dirty="0"/>
              <a:t>of </a:t>
            </a:r>
            <a:r>
              <a:rPr lang="en-US" sz="2800" b="1" dirty="0" smtClean="0"/>
              <a:t>Public Sector </a:t>
            </a:r>
            <a:r>
              <a:rPr lang="en-US" sz="2800" b="1" dirty="0"/>
              <a:t>in </a:t>
            </a:r>
            <a:r>
              <a:rPr lang="en-US" sz="2800" b="1" dirty="0" smtClean="0"/>
              <a:t>Seed Industry Development</a:t>
            </a:r>
            <a:r>
              <a:rPr lang="en-US" sz="2800" dirty="0"/>
              <a:t/>
            </a:r>
            <a:br>
              <a:rPr lang="en-US" sz="2800" dirty="0"/>
            </a:br>
            <a:endParaRPr lang="en-US" sz="2800" dirty="0"/>
          </a:p>
        </p:txBody>
      </p:sp>
      <p:sp>
        <p:nvSpPr>
          <p:cNvPr id="3" name="Slide Number Placeholder 2"/>
          <p:cNvSpPr>
            <a:spLocks noGrp="1"/>
          </p:cNvSpPr>
          <p:nvPr>
            <p:ph type="sldNum" sz="quarter" idx="12"/>
          </p:nvPr>
        </p:nvSpPr>
        <p:spPr/>
        <p:txBody>
          <a:bodyPr/>
          <a:lstStyle/>
          <a:p>
            <a:pPr>
              <a:defRPr/>
            </a:pPr>
            <a:fld id="{4352ABDA-6835-4E59-990D-D6073CF4B956}" type="slidenum">
              <a:rPr lang="en-US" smtClean="0"/>
              <a:pPr>
                <a:defRPr/>
              </a:pPr>
              <a:t>27</a:t>
            </a:fld>
            <a:endParaRPr lang="en-US"/>
          </a:p>
        </p:txBody>
      </p:sp>
      <p:sp>
        <p:nvSpPr>
          <p:cNvPr id="4" name="Rectangle 3"/>
          <p:cNvSpPr/>
          <p:nvPr/>
        </p:nvSpPr>
        <p:spPr>
          <a:xfrm>
            <a:off x="526142" y="990600"/>
            <a:ext cx="8382000" cy="5598327"/>
          </a:xfrm>
          <a:prstGeom prst="rect">
            <a:avLst/>
          </a:prstGeom>
        </p:spPr>
        <p:txBody>
          <a:bodyPr wrap="square">
            <a:spAutoFit/>
          </a:bodyPr>
          <a:lstStyle/>
          <a:p>
            <a:pPr marL="285750" lvl="0" indent="-285750">
              <a:lnSpc>
                <a:spcPct val="125000"/>
              </a:lnSpc>
              <a:buFont typeface="Arial" panose="020B0604020202020204" pitchFamily="34" charset="0"/>
              <a:buChar char="•"/>
            </a:pPr>
            <a:r>
              <a:rPr lang="en-US" dirty="0" smtClean="0"/>
              <a:t>To </a:t>
            </a:r>
            <a:r>
              <a:rPr lang="en-US" dirty="0"/>
              <a:t>implement in technology transfer, raising seed technologists, upgrading existing capacity of seed staffs and formulation of rules and regulations.</a:t>
            </a:r>
          </a:p>
          <a:p>
            <a:pPr marL="285750" lvl="0" indent="-285750">
              <a:lnSpc>
                <a:spcPct val="125000"/>
              </a:lnSpc>
              <a:buFont typeface="Arial" panose="020B0604020202020204" pitchFamily="34" charset="0"/>
              <a:buChar char="•"/>
            </a:pPr>
            <a:r>
              <a:rPr lang="en-US" dirty="0"/>
              <a:t>Field inspection teams for seed quality control should be formed in each state and region. </a:t>
            </a:r>
            <a:endParaRPr lang="en-US" dirty="0" smtClean="0"/>
          </a:p>
          <a:p>
            <a:pPr marL="285750" lvl="0" indent="-285750">
              <a:lnSpc>
                <a:spcPct val="125000"/>
              </a:lnSpc>
              <a:buFont typeface="Arial" panose="020B0604020202020204" pitchFamily="34" charset="0"/>
              <a:buChar char="•"/>
            </a:pPr>
            <a:r>
              <a:rPr lang="en-US" dirty="0" smtClean="0"/>
              <a:t>The </a:t>
            </a:r>
            <a:r>
              <a:rPr lang="en-US" dirty="0"/>
              <a:t>functions of National Seed Committee should be reactivated </a:t>
            </a:r>
          </a:p>
          <a:p>
            <a:pPr marL="285750" lvl="0" indent="-285750">
              <a:lnSpc>
                <a:spcPct val="125000"/>
              </a:lnSpc>
              <a:buFont typeface="Arial" panose="020B0604020202020204" pitchFamily="34" charset="0"/>
              <a:buChar char="•"/>
            </a:pPr>
            <a:r>
              <a:rPr lang="en-US" dirty="0"/>
              <a:t>The necessary logistic and infrastructure of existing seed processing plants should be renovated to operate the machines with full capacity.</a:t>
            </a:r>
          </a:p>
          <a:p>
            <a:pPr marL="285750" lvl="0" indent="-285750">
              <a:lnSpc>
                <a:spcPct val="125000"/>
              </a:lnSpc>
              <a:buFont typeface="Arial" panose="020B0604020202020204" pitchFamily="34" charset="0"/>
              <a:buChar char="•"/>
            </a:pPr>
            <a:r>
              <a:rPr lang="en-US" dirty="0"/>
              <a:t>Technical support and required registered seeds should be provided to private sector by the state sector in production of certified seeds </a:t>
            </a:r>
          </a:p>
          <a:p>
            <a:pPr marL="285750" lvl="0" indent="-285750">
              <a:lnSpc>
                <a:spcPct val="125000"/>
              </a:lnSpc>
              <a:buFont typeface="Arial" panose="020B0604020202020204" pitchFamily="34" charset="0"/>
              <a:buChar char="•"/>
            </a:pPr>
            <a:r>
              <a:rPr lang="en-US" dirty="0"/>
              <a:t>Trainings and public awareness program should be conducted by department concerned to follow rules and regulations of the Seed Law</a:t>
            </a:r>
          </a:p>
          <a:p>
            <a:pPr marL="285750" lvl="0" indent="-285750">
              <a:lnSpc>
                <a:spcPct val="125000"/>
              </a:lnSpc>
              <a:buFont typeface="Arial" panose="020B0604020202020204" pitchFamily="34" charset="0"/>
              <a:buChar char="•"/>
            </a:pPr>
            <a:r>
              <a:rPr lang="en-US" dirty="0"/>
              <a:t>Strengthening breeding program in DAR, collaborating with International research institutions</a:t>
            </a:r>
          </a:p>
          <a:p>
            <a:pPr marL="285750" lvl="0" indent="-285750">
              <a:lnSpc>
                <a:spcPct val="125000"/>
              </a:lnSpc>
              <a:buFont typeface="Arial" panose="020B0604020202020204" pitchFamily="34" charset="0"/>
              <a:buChar char="•"/>
            </a:pPr>
            <a:r>
              <a:rPr lang="en-US" dirty="0"/>
              <a:t>Plant Varietal Protection Law </a:t>
            </a:r>
            <a:r>
              <a:rPr lang="en-US" dirty="0" smtClean="0"/>
              <a:t>to </a:t>
            </a:r>
            <a:r>
              <a:rPr lang="en-US" dirty="0"/>
              <a:t>protect the breeder rights and improve capability of the researchers</a:t>
            </a:r>
          </a:p>
          <a:p>
            <a:pPr marL="285750" lvl="0" indent="-285750">
              <a:lnSpc>
                <a:spcPct val="125000"/>
              </a:lnSpc>
              <a:buFont typeface="Arial" panose="020B0604020202020204" pitchFamily="34" charset="0"/>
              <a:buChar char="•"/>
            </a:pPr>
            <a:r>
              <a:rPr lang="en-US" dirty="0"/>
              <a:t>Required budget should be allowed to expand the research activities</a:t>
            </a:r>
          </a:p>
        </p:txBody>
      </p:sp>
    </p:spTree>
    <p:extLst>
      <p:ext uri="{BB962C8B-B14F-4D97-AF65-F5344CB8AC3E}">
        <p14:creationId xmlns="" xmlns:p14="http://schemas.microsoft.com/office/powerpoint/2010/main" val="1679926809"/>
      </p:ext>
    </p:extLst>
  </p:cSld>
  <p:clrMapOvr>
    <a:masterClrMapping/>
  </p:clrMapOvr>
  <p:transition>
    <p:push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lvl="0"/>
            <a:r>
              <a:rPr lang="en-US" sz="2800" b="1" dirty="0"/>
              <a:t>Functions of Private sector in seed industry </a:t>
            </a:r>
            <a:r>
              <a:rPr lang="en-US" sz="2800" b="1" dirty="0" smtClean="0"/>
              <a:t>development</a:t>
            </a:r>
            <a:endParaRPr lang="en-US" sz="2800" dirty="0"/>
          </a:p>
        </p:txBody>
      </p:sp>
      <p:sp>
        <p:nvSpPr>
          <p:cNvPr id="3" name="Slide Number Placeholder 2"/>
          <p:cNvSpPr>
            <a:spLocks noGrp="1"/>
          </p:cNvSpPr>
          <p:nvPr>
            <p:ph type="sldNum" sz="quarter" idx="12"/>
          </p:nvPr>
        </p:nvSpPr>
        <p:spPr/>
        <p:txBody>
          <a:bodyPr/>
          <a:lstStyle/>
          <a:p>
            <a:pPr>
              <a:defRPr/>
            </a:pPr>
            <a:fld id="{4352ABDA-6835-4E59-990D-D6073CF4B956}" type="slidenum">
              <a:rPr lang="en-US" smtClean="0"/>
              <a:pPr>
                <a:defRPr/>
              </a:pPr>
              <a:t>28</a:t>
            </a:fld>
            <a:endParaRPr lang="en-US"/>
          </a:p>
        </p:txBody>
      </p:sp>
      <p:sp>
        <p:nvSpPr>
          <p:cNvPr id="4" name="Rectangle 3"/>
          <p:cNvSpPr/>
          <p:nvPr/>
        </p:nvSpPr>
        <p:spPr>
          <a:xfrm>
            <a:off x="624114" y="1371600"/>
            <a:ext cx="7924800" cy="3785652"/>
          </a:xfrm>
          <a:prstGeom prst="rect">
            <a:avLst/>
          </a:prstGeom>
        </p:spPr>
        <p:txBody>
          <a:bodyPr wrap="square">
            <a:spAutoFit/>
          </a:bodyPr>
          <a:lstStyle/>
          <a:p>
            <a:pPr marL="342900" lvl="0" indent="-342900">
              <a:lnSpc>
                <a:spcPct val="125000"/>
              </a:lnSpc>
              <a:buFont typeface="Arial" panose="020B0604020202020204" pitchFamily="34" charset="0"/>
              <a:buChar char="•"/>
            </a:pPr>
            <a:r>
              <a:rPr lang="en-US" sz="2400" dirty="0" smtClean="0"/>
              <a:t>Establish </a:t>
            </a:r>
            <a:r>
              <a:rPr lang="en-US" sz="2400" dirty="0"/>
              <a:t>seed storage facilities and seed testing laboratories in standard form</a:t>
            </a:r>
          </a:p>
          <a:p>
            <a:pPr marL="342900" lvl="0" indent="-342900">
              <a:lnSpc>
                <a:spcPct val="125000"/>
              </a:lnSpc>
              <a:buFont typeface="Arial" panose="020B0604020202020204" pitchFamily="34" charset="0"/>
              <a:buChar char="•"/>
            </a:pPr>
            <a:r>
              <a:rPr lang="en-US" sz="2400" dirty="0"/>
              <a:t>Seed production procedures prescribed at each stage must be followed </a:t>
            </a:r>
          </a:p>
          <a:p>
            <a:pPr marL="342900" lvl="0" indent="-342900">
              <a:lnSpc>
                <a:spcPct val="125000"/>
              </a:lnSpc>
              <a:buFont typeface="Arial" panose="020B0604020202020204" pitchFamily="34" charset="0"/>
              <a:buChar char="•"/>
            </a:pPr>
            <a:r>
              <a:rPr lang="en-US" sz="2400" dirty="0"/>
              <a:t>Imported  new varieties must be registered according to the existing seed law</a:t>
            </a:r>
          </a:p>
          <a:p>
            <a:pPr marL="342900" lvl="0" indent="-342900">
              <a:lnSpc>
                <a:spcPct val="125000"/>
              </a:lnSpc>
              <a:buFont typeface="Arial" panose="020B0604020202020204" pitchFamily="34" charset="0"/>
              <a:buChar char="•"/>
            </a:pPr>
            <a:r>
              <a:rPr lang="en-US" sz="2400" dirty="0"/>
              <a:t>Strict adherence of procedures by private sector seed technicians in seed production.</a:t>
            </a:r>
          </a:p>
        </p:txBody>
      </p:sp>
    </p:spTree>
    <p:extLst>
      <p:ext uri="{BB962C8B-B14F-4D97-AF65-F5344CB8AC3E}">
        <p14:creationId xmlns="" xmlns:p14="http://schemas.microsoft.com/office/powerpoint/2010/main" val="2124845932"/>
      </p:ext>
    </p:extLst>
  </p:cSld>
  <p:clrMapOvr>
    <a:masterClrMapping/>
  </p:clrMapOvr>
  <p:transition>
    <p:push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38200"/>
          </a:xfrm>
        </p:spPr>
        <p:txBody>
          <a:bodyPr/>
          <a:lstStyle/>
          <a:p>
            <a:r>
              <a:rPr lang="en-US" sz="2800" b="1" dirty="0" smtClean="0">
                <a:latin typeface="Arial" panose="020B0604020202020204" pitchFamily="34" charset="0"/>
                <a:cs typeface="Arial" panose="020B0604020202020204" pitchFamily="34" charset="0"/>
              </a:rPr>
              <a:t>Public-Private Partnership</a:t>
            </a:r>
            <a:endParaRPr lang="en-US" sz="28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4352ABDA-6835-4E59-990D-D6073CF4B956}" type="slidenum">
              <a:rPr lang="en-US" smtClean="0"/>
              <a:pPr>
                <a:defRPr/>
              </a:pPr>
              <a:t>29</a:t>
            </a:fld>
            <a:endParaRPr lang="en-US"/>
          </a:p>
        </p:txBody>
      </p:sp>
      <p:sp>
        <p:nvSpPr>
          <p:cNvPr id="4" name="Rectangle 3"/>
          <p:cNvSpPr/>
          <p:nvPr/>
        </p:nvSpPr>
        <p:spPr>
          <a:xfrm>
            <a:off x="591457" y="871489"/>
            <a:ext cx="8229600" cy="5144485"/>
          </a:xfrm>
          <a:prstGeom prst="rect">
            <a:avLst/>
          </a:prstGeom>
        </p:spPr>
        <p:txBody>
          <a:bodyPr wrap="square">
            <a:spAutoFit/>
          </a:bodyPr>
          <a:lstStyle/>
          <a:p>
            <a:pPr>
              <a:lnSpc>
                <a:spcPct val="114000"/>
              </a:lnSpc>
            </a:pPr>
            <a:r>
              <a:rPr lang="en-US" sz="2400" b="1" dirty="0" smtClean="0">
                <a:solidFill>
                  <a:srgbClr val="009900"/>
                </a:solidFill>
              </a:rPr>
              <a:t>Public Sector</a:t>
            </a:r>
          </a:p>
          <a:p>
            <a:pPr marL="285750" indent="-285750">
              <a:lnSpc>
                <a:spcPct val="114000"/>
              </a:lnSpc>
              <a:buFont typeface="Arial" panose="020B0604020202020204" pitchFamily="34" charset="0"/>
              <a:buChar char="•"/>
            </a:pPr>
            <a:r>
              <a:rPr lang="en-US" sz="2400" dirty="0" smtClean="0"/>
              <a:t>Establish </a:t>
            </a:r>
            <a:r>
              <a:rPr lang="en-US" sz="2400" dirty="0"/>
              <a:t>a seed certification system and valid quality control </a:t>
            </a:r>
            <a:r>
              <a:rPr lang="en-US" sz="2400" dirty="0" smtClean="0"/>
              <a:t>mechanisms </a:t>
            </a:r>
          </a:p>
          <a:p>
            <a:pPr marL="285750" indent="-285750">
              <a:lnSpc>
                <a:spcPct val="114000"/>
              </a:lnSpc>
              <a:buFont typeface="Arial" panose="020B0604020202020204" pitchFamily="34" charset="0"/>
              <a:buChar char="•"/>
            </a:pPr>
            <a:r>
              <a:rPr lang="en-US" sz="2400" dirty="0" smtClean="0"/>
              <a:t>Not </a:t>
            </a:r>
            <a:r>
              <a:rPr lang="en-US" sz="2400" dirty="0"/>
              <a:t>sufficient processing facilities to clean seeds, thus rendering policies that mandate high quality mute. </a:t>
            </a:r>
            <a:endParaRPr lang="en-US" sz="2400" dirty="0" smtClean="0"/>
          </a:p>
          <a:p>
            <a:pPr marL="285750" indent="-285750">
              <a:lnSpc>
                <a:spcPct val="114000"/>
              </a:lnSpc>
              <a:buFont typeface="Arial" panose="020B0604020202020204" pitchFamily="34" charset="0"/>
              <a:buChar char="•"/>
            </a:pPr>
            <a:r>
              <a:rPr lang="en-US" sz="2400" dirty="0" smtClean="0"/>
              <a:t>Old processing plants, are </a:t>
            </a:r>
            <a:r>
              <a:rPr lang="en-US" sz="2400" dirty="0"/>
              <a:t>poorly functioning due to a lack of maintenance and operational funds</a:t>
            </a:r>
            <a:r>
              <a:rPr lang="en-US" sz="2400" dirty="0" smtClean="0"/>
              <a:t>.</a:t>
            </a:r>
            <a:r>
              <a:rPr lang="en-US" sz="2400" dirty="0"/>
              <a:t> </a:t>
            </a:r>
            <a:endParaRPr lang="en-US" sz="2400" dirty="0" smtClean="0"/>
          </a:p>
          <a:p>
            <a:pPr marL="285750" indent="-285750">
              <a:lnSpc>
                <a:spcPct val="114000"/>
              </a:lnSpc>
              <a:buFont typeface="Arial" panose="020B0604020202020204" pitchFamily="34" charset="0"/>
              <a:buChar char="•"/>
            </a:pPr>
            <a:r>
              <a:rPr lang="en-US" sz="2400" dirty="0" smtClean="0"/>
              <a:t>Government </a:t>
            </a:r>
            <a:r>
              <a:rPr lang="en-US" sz="2400" dirty="0"/>
              <a:t>investment should focus on quality control to</a:t>
            </a:r>
            <a:r>
              <a:rPr lang="en-GB" sz="2400" dirty="0"/>
              <a:t> upgrade seed testing facilities to enable them to enforce the standards set out in the Seed Law. </a:t>
            </a:r>
            <a:endParaRPr lang="en-US" sz="2400" dirty="0" smtClean="0"/>
          </a:p>
          <a:p>
            <a:pPr>
              <a:lnSpc>
                <a:spcPct val="114000"/>
              </a:lnSpc>
            </a:pPr>
            <a:r>
              <a:rPr lang="en-US" sz="2400" b="1" dirty="0" smtClean="0">
                <a:solidFill>
                  <a:srgbClr val="009900"/>
                </a:solidFill>
              </a:rPr>
              <a:t>Private Sector </a:t>
            </a:r>
          </a:p>
          <a:p>
            <a:pPr marL="285750" indent="-285750">
              <a:lnSpc>
                <a:spcPct val="114000"/>
              </a:lnSpc>
              <a:buFont typeface="Arial" panose="020B0604020202020204" pitchFamily="34" charset="0"/>
              <a:buChar char="•"/>
            </a:pPr>
            <a:r>
              <a:rPr lang="en-US" sz="2400" dirty="0"/>
              <a:t>C</a:t>
            </a:r>
            <a:r>
              <a:rPr lang="en-US" sz="2400" dirty="0" smtClean="0"/>
              <a:t>an </a:t>
            </a:r>
            <a:r>
              <a:rPr lang="en-US" sz="2400" dirty="0"/>
              <a:t>invest and renovate </a:t>
            </a:r>
            <a:r>
              <a:rPr lang="en-US" sz="2400" dirty="0" smtClean="0"/>
              <a:t>Processing </a:t>
            </a:r>
            <a:r>
              <a:rPr lang="en-US" sz="2400" dirty="0"/>
              <a:t>facilities. </a:t>
            </a:r>
            <a:endParaRPr lang="en-US" sz="2400" dirty="0" smtClean="0"/>
          </a:p>
        </p:txBody>
      </p:sp>
    </p:spTree>
    <p:extLst>
      <p:ext uri="{BB962C8B-B14F-4D97-AF65-F5344CB8AC3E}">
        <p14:creationId xmlns="" xmlns:p14="http://schemas.microsoft.com/office/powerpoint/2010/main" val="381042823"/>
      </p:ext>
    </p:extLst>
  </p:cSld>
  <p:clrMapOvr>
    <a:masterClrMapping/>
  </p:clrMapOvr>
  <p:transition>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09700"/>
            <a:ext cx="8229600" cy="3467100"/>
          </a:xfrm>
        </p:spPr>
        <p:txBody>
          <a:bodyPr/>
          <a:lstStyle/>
          <a:p>
            <a:r>
              <a:rPr lang="en-US" sz="2100" dirty="0" smtClean="0"/>
              <a:t>Rice underpins rural livelihoods</a:t>
            </a:r>
          </a:p>
          <a:p>
            <a:r>
              <a:rPr lang="en-US" sz="2100" dirty="0" smtClean="0"/>
              <a:t>About 70% of the population depend on rice to live</a:t>
            </a:r>
          </a:p>
          <a:p>
            <a:r>
              <a:rPr lang="en-US" sz="2100" dirty="0" smtClean="0"/>
              <a:t>Majority </a:t>
            </a:r>
            <a:r>
              <a:rPr lang="en-US" sz="2100" dirty="0"/>
              <a:t>are </a:t>
            </a:r>
            <a:r>
              <a:rPr lang="en-US" sz="2100" dirty="0" smtClean="0"/>
              <a:t>smallholders and </a:t>
            </a:r>
            <a:r>
              <a:rPr lang="en-US" sz="2100" dirty="0"/>
              <a:t>resource </a:t>
            </a:r>
            <a:r>
              <a:rPr lang="en-US" sz="2100" dirty="0" smtClean="0"/>
              <a:t>poor</a:t>
            </a:r>
          </a:p>
          <a:p>
            <a:r>
              <a:rPr lang="en-US" sz="2100" dirty="0"/>
              <a:t>Improving rice production offers an opportunity to  their better livelihoods </a:t>
            </a:r>
            <a:endParaRPr lang="en-US" sz="2100" dirty="0" smtClean="0"/>
          </a:p>
          <a:p>
            <a:r>
              <a:rPr lang="en-US" sz="2100" dirty="0" smtClean="0"/>
              <a:t>Rural Economy is Rice Economy</a:t>
            </a:r>
          </a:p>
          <a:p>
            <a:r>
              <a:rPr lang="en-US" sz="2100" dirty="0" smtClean="0"/>
              <a:t>Rice Economy  starts with good quality seeds</a:t>
            </a:r>
          </a:p>
          <a:p>
            <a:r>
              <a:rPr lang="en-US" sz="2100" dirty="0" smtClean="0"/>
              <a:t>Seed security leads to food security </a:t>
            </a:r>
            <a:r>
              <a:rPr lang="en-US" sz="2100" dirty="0" smtClean="0">
                <a:solidFill>
                  <a:srgbClr val="FF0000"/>
                </a:solidFill>
              </a:rPr>
              <a:t>(At the time of crisis)</a:t>
            </a:r>
          </a:p>
          <a:p>
            <a:r>
              <a:rPr lang="en-US" sz="2100" dirty="0" smtClean="0"/>
              <a:t>Time for change is time for seed</a:t>
            </a:r>
            <a:endParaRPr lang="en-US" sz="2100" dirty="0"/>
          </a:p>
          <a:p>
            <a:endParaRPr lang="en-US" sz="2100" dirty="0"/>
          </a:p>
          <a:p>
            <a:endParaRPr lang="en-US" sz="2100" dirty="0" smtClean="0"/>
          </a:p>
        </p:txBody>
      </p:sp>
      <p:sp>
        <p:nvSpPr>
          <p:cNvPr id="4" name="Footer Placeholder 3"/>
          <p:cNvSpPr>
            <a:spLocks noGrp="1"/>
          </p:cNvSpPr>
          <p:nvPr>
            <p:ph type="ftr" sz="quarter" idx="10"/>
          </p:nvPr>
        </p:nvSpPr>
        <p:spPr/>
        <p:txBody>
          <a:bodyPr/>
          <a:lstStyle/>
          <a:p>
            <a:pPr>
              <a:defRPr/>
            </a:pPr>
            <a:r>
              <a:rPr lang="en-US" smtClean="0"/>
              <a:t>IRRI: PVS Protocol</a:t>
            </a:r>
            <a:endParaRPr lang="en-US"/>
          </a:p>
        </p:txBody>
      </p:sp>
      <p:sp>
        <p:nvSpPr>
          <p:cNvPr id="5" name="TextBox 12"/>
          <p:cNvSpPr txBox="1">
            <a:spLocks noChangeArrowheads="1"/>
          </p:cNvSpPr>
          <p:nvPr/>
        </p:nvSpPr>
        <p:spPr bwMode="auto">
          <a:xfrm>
            <a:off x="-381000" y="5105400"/>
            <a:ext cx="7239000" cy="400050"/>
          </a:xfrm>
          <a:prstGeom prst="rect">
            <a:avLst/>
          </a:prstGeom>
          <a:noFill/>
          <a:ln w="9525">
            <a:noFill/>
            <a:miter lim="800000"/>
            <a:headEnd/>
            <a:tailEnd/>
          </a:ln>
        </p:spPr>
        <p:txBody>
          <a:bodyPr>
            <a:spAutoFit/>
          </a:bodyPr>
          <a:lstStyle/>
          <a:p>
            <a:pPr algn="ctr">
              <a:spcBef>
                <a:spcPct val="50000"/>
              </a:spcBef>
              <a:buClr>
                <a:schemeClr val="tx1"/>
              </a:buClr>
            </a:pPr>
            <a:r>
              <a:rPr lang="en-US" sz="2000" b="1"/>
              <a:t>M</a:t>
            </a:r>
          </a:p>
        </p:txBody>
      </p:sp>
      <p:pic>
        <p:nvPicPr>
          <p:cNvPr id="10" name="Content Placeholder 9" descr="089.JPG"/>
          <p:cNvPicPr>
            <a:picLocks noChangeAspect="1"/>
          </p:cNvPicPr>
          <p:nvPr/>
        </p:nvPicPr>
        <p:blipFill>
          <a:blip r:embed="rId2" cstate="print"/>
          <a:stretch>
            <a:fillRect/>
          </a:stretch>
        </p:blipFill>
        <p:spPr>
          <a:xfrm>
            <a:off x="0" y="4876800"/>
            <a:ext cx="2133584" cy="1981199"/>
          </a:xfrm>
          <a:prstGeom prst="rect">
            <a:avLst/>
          </a:prstGeom>
          <a:ln>
            <a:solidFill>
              <a:srgbClr val="009900"/>
            </a:solidFill>
          </a:ln>
        </p:spPr>
      </p:pic>
      <p:pic>
        <p:nvPicPr>
          <p:cNvPr id="12" name="Picture 2" descr="C:\Users\user\Pictures\PVS Trng Labutta and Bogale\2012-09-16\DSC00941.JPG"/>
          <p:cNvPicPr>
            <a:picLocks noChangeAspect="1" noChangeArrowheads="1"/>
          </p:cNvPicPr>
          <p:nvPr/>
        </p:nvPicPr>
        <p:blipFill>
          <a:blip r:embed="rId3" cstate="print"/>
          <a:srcRect/>
          <a:stretch>
            <a:fillRect/>
          </a:stretch>
        </p:blipFill>
        <p:spPr bwMode="auto">
          <a:xfrm>
            <a:off x="2209800" y="4876800"/>
            <a:ext cx="2209800" cy="1981200"/>
          </a:xfrm>
          <a:prstGeom prst="rect">
            <a:avLst/>
          </a:prstGeom>
          <a:noFill/>
          <a:ln>
            <a:solidFill>
              <a:srgbClr val="00B050"/>
            </a:solidFill>
          </a:ln>
        </p:spPr>
      </p:pic>
      <p:pic>
        <p:nvPicPr>
          <p:cNvPr id="11" name="Picture 2" descr="D:\Pictures\New download J jan 2013\2013-01-10\DSC02276.JPG"/>
          <p:cNvPicPr>
            <a:picLocks noChangeAspect="1" noChangeArrowheads="1"/>
          </p:cNvPicPr>
          <p:nvPr/>
        </p:nvPicPr>
        <p:blipFill>
          <a:blip r:embed="rId4" cstate="print"/>
          <a:srcRect/>
          <a:stretch>
            <a:fillRect/>
          </a:stretch>
        </p:blipFill>
        <p:spPr bwMode="auto">
          <a:xfrm>
            <a:off x="6705600" y="4876801"/>
            <a:ext cx="2438400" cy="1981200"/>
          </a:xfrm>
          <a:prstGeom prst="rect">
            <a:avLst/>
          </a:prstGeom>
          <a:noFill/>
          <a:ln>
            <a:solidFill>
              <a:srgbClr val="00B050"/>
            </a:solidFill>
          </a:ln>
        </p:spPr>
      </p:pic>
      <p:pic>
        <p:nvPicPr>
          <p:cNvPr id="13" name="Picture 3" descr="D:\Pictures\New download J jan 2013\2012-11-12\DSC01860.JPG"/>
          <p:cNvPicPr>
            <a:picLocks noChangeAspect="1" noChangeArrowheads="1"/>
          </p:cNvPicPr>
          <p:nvPr/>
        </p:nvPicPr>
        <p:blipFill>
          <a:blip r:embed="rId5" cstate="print"/>
          <a:srcRect/>
          <a:stretch>
            <a:fillRect/>
          </a:stretch>
        </p:blipFill>
        <p:spPr bwMode="auto">
          <a:xfrm>
            <a:off x="4495800" y="4876801"/>
            <a:ext cx="2136775" cy="1981200"/>
          </a:xfrm>
          <a:prstGeom prst="rect">
            <a:avLst/>
          </a:prstGeom>
          <a:noFill/>
          <a:ln>
            <a:solidFill>
              <a:srgbClr val="00B050"/>
            </a:solidFill>
          </a:ln>
        </p:spPr>
      </p:pic>
      <p:pic>
        <p:nvPicPr>
          <p:cNvPr id="14" name="Picture 13" descr="Mynamar harvest time1.jpg"/>
          <p:cNvPicPr>
            <a:picLocks noChangeAspect="1"/>
          </p:cNvPicPr>
          <p:nvPr/>
        </p:nvPicPr>
        <p:blipFill>
          <a:blip r:embed="rId6" cstate="print"/>
          <a:stretch>
            <a:fillRect/>
          </a:stretch>
        </p:blipFill>
        <p:spPr>
          <a:xfrm>
            <a:off x="6858000" y="15875"/>
            <a:ext cx="2286000" cy="1431925"/>
          </a:xfrm>
          <a:prstGeom prst="rect">
            <a:avLst/>
          </a:prstGeom>
          <a:ln>
            <a:solidFill>
              <a:srgbClr val="00B050"/>
            </a:solidFill>
          </a:ln>
        </p:spPr>
      </p:pic>
      <p:pic>
        <p:nvPicPr>
          <p:cNvPr id="15" name="Content Placeholder 12" descr="land prep after harvest1 Myanmar Rica.jpg"/>
          <p:cNvPicPr>
            <a:picLocks noChangeAspect="1"/>
          </p:cNvPicPr>
          <p:nvPr/>
        </p:nvPicPr>
        <p:blipFill>
          <a:blip r:embed="rId7" cstate="print"/>
          <a:stretch>
            <a:fillRect/>
          </a:stretch>
        </p:blipFill>
        <p:spPr>
          <a:xfrm>
            <a:off x="0" y="0"/>
            <a:ext cx="2438400" cy="1447800"/>
          </a:xfrm>
          <a:prstGeom prst="rect">
            <a:avLst/>
          </a:prstGeom>
          <a:ln>
            <a:solidFill>
              <a:srgbClr val="00B050"/>
            </a:solidFill>
          </a:ln>
        </p:spPr>
      </p:pic>
      <p:sp>
        <p:nvSpPr>
          <p:cNvPr id="16" name="Title 1"/>
          <p:cNvSpPr>
            <a:spLocks noGrp="1"/>
          </p:cNvSpPr>
          <p:nvPr>
            <p:ph type="title"/>
          </p:nvPr>
        </p:nvSpPr>
        <p:spPr>
          <a:xfrm>
            <a:off x="2644775" y="152400"/>
            <a:ext cx="3962400" cy="1143000"/>
          </a:xfrm>
        </p:spPr>
        <p:txBody>
          <a:bodyPr/>
          <a:lstStyle/>
          <a:p>
            <a:r>
              <a:rPr lang="en-US" sz="3600" dirty="0" smtClean="0"/>
              <a:t>Overview</a:t>
            </a:r>
            <a:endParaRPr lang="en-US" sz="3600" dirty="0"/>
          </a:p>
        </p:txBody>
      </p:sp>
    </p:spTree>
    <p:extLst>
      <p:ext uri="{BB962C8B-B14F-4D97-AF65-F5344CB8AC3E}">
        <p14:creationId xmlns="" xmlns:p14="http://schemas.microsoft.com/office/powerpoint/2010/main" val="3681456639"/>
      </p:ext>
    </p:extLst>
  </p:cSld>
  <p:clrMapOvr>
    <a:masterClrMapping/>
  </p:clrMapOvr>
  <p:transition>
    <p:push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990600"/>
          </a:xfrm>
        </p:spPr>
        <p:txBody>
          <a:bodyPr/>
          <a:lstStyle/>
          <a:p>
            <a:r>
              <a:rPr lang="en-GB" sz="2200" b="1" dirty="0"/>
              <a:t>Perspective from Demand and Supply Sides for low use of Certified </a:t>
            </a:r>
            <a:r>
              <a:rPr lang="en-GB" sz="2200" b="1" dirty="0" smtClean="0"/>
              <a:t>Seed</a:t>
            </a:r>
            <a:br>
              <a:rPr lang="en-GB" sz="2200" b="1" dirty="0" smtClean="0"/>
            </a:br>
            <a:r>
              <a:rPr lang="en-GB" sz="1600" dirty="0"/>
              <a:t>(Source: Francesco </a:t>
            </a:r>
            <a:r>
              <a:rPr lang="en-GB" sz="1600" dirty="0" err="1" smtClean="0"/>
              <a:t>Goletti</a:t>
            </a:r>
            <a:r>
              <a:rPr lang="en-GB" sz="1600" dirty="0" smtClean="0"/>
              <a:t>, 2014)</a:t>
            </a:r>
            <a:endParaRPr lang="en-US" sz="1600" dirty="0"/>
          </a:p>
        </p:txBody>
      </p:sp>
      <p:sp>
        <p:nvSpPr>
          <p:cNvPr id="3" name="Slide Number Placeholder 2"/>
          <p:cNvSpPr>
            <a:spLocks noGrp="1"/>
          </p:cNvSpPr>
          <p:nvPr>
            <p:ph type="sldNum" sz="quarter" idx="12"/>
          </p:nvPr>
        </p:nvSpPr>
        <p:spPr/>
        <p:txBody>
          <a:bodyPr/>
          <a:lstStyle/>
          <a:p>
            <a:pPr>
              <a:defRPr/>
            </a:pPr>
            <a:fld id="{4352ABDA-6835-4E59-990D-D6073CF4B956}" type="slidenum">
              <a:rPr lang="en-US" smtClean="0"/>
              <a:pPr>
                <a:defRPr/>
              </a:pPr>
              <a:t>30</a:t>
            </a:fld>
            <a:endParaRPr 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 xmlns:p14="http://schemas.microsoft.com/office/powerpoint/2010/main" val="692386018"/>
              </p:ext>
            </p:extLst>
          </p:nvPr>
        </p:nvGraphicFramePr>
        <p:xfrm>
          <a:off x="304800" y="878114"/>
          <a:ext cx="8382000" cy="5827486"/>
        </p:xfrm>
        <a:graphic>
          <a:graphicData uri="http://schemas.openxmlformats.org/presentationml/2006/ole">
            <p:oleObj spid="_x0000_s6324" name="Slide" r:id="rId3" imgW="4431642" imgH="3323726" progId="PowerPoint.Slide.12">
              <p:embed/>
            </p:oleObj>
          </a:graphicData>
        </a:graphic>
      </p:graphicFrame>
    </p:spTree>
    <p:extLst>
      <p:ext uri="{BB962C8B-B14F-4D97-AF65-F5344CB8AC3E}">
        <p14:creationId xmlns="" xmlns:p14="http://schemas.microsoft.com/office/powerpoint/2010/main" val="2310701925"/>
      </p:ext>
    </p:extLst>
  </p:cSld>
  <p:clrMapOvr>
    <a:masterClrMapping/>
  </p:clrMapOvr>
  <p:transition>
    <p:push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304800" y="135235"/>
            <a:ext cx="86868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Monotype Sorts" pitchFamily="2" charset="2"/>
              <a:buChar char="n"/>
              <a:defRPr sz="2600" b="1">
                <a:solidFill>
                  <a:schemeClr val="tx1"/>
                </a:solidFill>
                <a:latin typeface="Arial" charset="0"/>
              </a:defRPr>
            </a:lvl1pPr>
            <a:lvl2pPr marL="742950" indent="-285750">
              <a:spcBef>
                <a:spcPct val="20000"/>
              </a:spcBef>
              <a:buSzPct val="100000"/>
              <a:buChar char="–"/>
              <a:defRPr sz="2100" b="1">
                <a:solidFill>
                  <a:schemeClr val="tx1"/>
                </a:solidFill>
                <a:latin typeface="Arial" charset="0"/>
              </a:defRPr>
            </a:lvl2pPr>
            <a:lvl3pPr marL="1143000" indent="-228600">
              <a:spcBef>
                <a:spcPct val="20000"/>
              </a:spcBef>
              <a:buSzPct val="100000"/>
              <a:buChar char="•"/>
              <a:defRPr sz="1600" b="1">
                <a:solidFill>
                  <a:schemeClr val="tx1"/>
                </a:solidFill>
                <a:latin typeface="Arial" charset="0"/>
              </a:defRPr>
            </a:lvl3pPr>
            <a:lvl4pPr marL="1600200" indent="-228600">
              <a:spcBef>
                <a:spcPct val="20000"/>
              </a:spcBef>
              <a:buSzPct val="100000"/>
              <a:buChar char="–"/>
              <a:defRPr sz="2000" b="1">
                <a:solidFill>
                  <a:schemeClr val="tx1"/>
                </a:solidFill>
                <a:latin typeface="Arial" charset="0"/>
              </a:defRPr>
            </a:lvl4pPr>
            <a:lvl5pPr marL="2057400" indent="-228600">
              <a:spcBef>
                <a:spcPct val="20000"/>
              </a:spcBef>
              <a:buSzPct val="100000"/>
              <a:buChar char="•"/>
              <a:defRPr sz="2000" b="1">
                <a:solidFill>
                  <a:schemeClr val="tx1"/>
                </a:solidFill>
                <a:latin typeface="Arial" charset="0"/>
              </a:defRPr>
            </a:lvl5pPr>
            <a:lvl6pPr marL="2514600" indent="-228600" eaLnBrk="0" fontAlgn="base" hangingPunct="0">
              <a:spcBef>
                <a:spcPct val="20000"/>
              </a:spcBef>
              <a:spcAft>
                <a:spcPct val="0"/>
              </a:spcAft>
              <a:buSzPct val="100000"/>
              <a:buChar char="•"/>
              <a:defRPr sz="2000" b="1">
                <a:solidFill>
                  <a:schemeClr val="tx1"/>
                </a:solidFill>
                <a:latin typeface="Arial" charset="0"/>
              </a:defRPr>
            </a:lvl6pPr>
            <a:lvl7pPr marL="2971800" indent="-228600" eaLnBrk="0" fontAlgn="base" hangingPunct="0">
              <a:spcBef>
                <a:spcPct val="20000"/>
              </a:spcBef>
              <a:spcAft>
                <a:spcPct val="0"/>
              </a:spcAft>
              <a:buSzPct val="100000"/>
              <a:buChar char="•"/>
              <a:defRPr sz="2000" b="1">
                <a:solidFill>
                  <a:schemeClr val="tx1"/>
                </a:solidFill>
                <a:latin typeface="Arial" charset="0"/>
              </a:defRPr>
            </a:lvl7pPr>
            <a:lvl8pPr marL="3429000" indent="-228600" eaLnBrk="0" fontAlgn="base" hangingPunct="0">
              <a:spcBef>
                <a:spcPct val="20000"/>
              </a:spcBef>
              <a:spcAft>
                <a:spcPct val="0"/>
              </a:spcAft>
              <a:buSzPct val="100000"/>
              <a:buChar char="•"/>
              <a:defRPr sz="2000" b="1">
                <a:solidFill>
                  <a:schemeClr val="tx1"/>
                </a:solidFill>
                <a:latin typeface="Arial" charset="0"/>
              </a:defRPr>
            </a:lvl8pPr>
            <a:lvl9pPr marL="3886200" indent="-228600" eaLnBrk="0" fontAlgn="base" hangingPunct="0">
              <a:spcBef>
                <a:spcPct val="20000"/>
              </a:spcBef>
              <a:spcAft>
                <a:spcPct val="0"/>
              </a:spcAft>
              <a:buSzPct val="100000"/>
              <a:buChar char="•"/>
              <a:defRPr sz="2000" b="1">
                <a:solidFill>
                  <a:schemeClr val="tx1"/>
                </a:solidFill>
                <a:latin typeface="Arial" charset="0"/>
              </a:defRPr>
            </a:lvl9pPr>
          </a:lstStyle>
          <a:p>
            <a:pPr>
              <a:spcBef>
                <a:spcPct val="0"/>
              </a:spcBef>
              <a:buClrTx/>
              <a:buSzTx/>
              <a:buFontTx/>
              <a:buNone/>
            </a:pPr>
            <a:r>
              <a:rPr lang="en-US" altLang="en-US" sz="2400" dirty="0">
                <a:latin typeface="Arial" panose="020B0604020202020204" pitchFamily="34" charset="0"/>
                <a:cs typeface="Arial" panose="020B0604020202020204" pitchFamily="34" charset="0"/>
              </a:rPr>
              <a:t>Sector specific support – </a:t>
            </a:r>
            <a:r>
              <a:rPr lang="en-US" altLang="en-US" sz="2400" dirty="0" smtClean="0">
                <a:latin typeface="Arial" panose="020B0604020202020204" pitchFamily="34" charset="0"/>
                <a:cs typeface="Arial" panose="020B0604020202020204" pitchFamily="34" charset="0"/>
              </a:rPr>
              <a:t>Rice </a:t>
            </a:r>
            <a:r>
              <a:rPr lang="en-US" altLang="en-US" sz="2000" dirty="0" smtClean="0">
                <a:latin typeface="Arial" panose="020B0604020202020204" pitchFamily="34" charset="0"/>
                <a:cs typeface="Arial" panose="020B0604020202020204" pitchFamily="34" charset="0"/>
              </a:rPr>
              <a:t>(Ministry of Commerce, 2015)</a:t>
            </a:r>
            <a:endParaRPr lang="en-US" altLang="en-US" sz="2000" dirty="0">
              <a:latin typeface="Arial" panose="020B0604020202020204" pitchFamily="34" charset="0"/>
              <a:cs typeface="Arial" panose="020B0604020202020204" pitchFamily="34" charset="0"/>
            </a:endParaRPr>
          </a:p>
        </p:txBody>
      </p:sp>
      <p:pic>
        <p:nvPicPr>
          <p:cNvPr id="33795" name="Picture 4" descr="chart(90).jpe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609600"/>
            <a:ext cx="4648200" cy="28352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796" name="Picture 5" descr="chart(92).jpe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48200" y="723899"/>
            <a:ext cx="4343400" cy="3086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797" name="Picture 6" descr="chart(93).jpe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4300" y="3444874"/>
            <a:ext cx="4457700" cy="32274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8" name="Rectangle 7"/>
          <p:cNvSpPr>
            <a:spLocks noChangeArrowheads="1"/>
          </p:cNvSpPr>
          <p:nvPr/>
        </p:nvSpPr>
        <p:spPr bwMode="auto">
          <a:xfrm>
            <a:off x="4191000" y="3627437"/>
            <a:ext cx="4648200" cy="2862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chemeClr val="tx2"/>
              </a:buClr>
              <a:buSzPct val="75000"/>
              <a:buFont typeface="Monotype Sorts" pitchFamily="2" charset="2"/>
              <a:buChar char="n"/>
              <a:defRPr sz="2600" b="1">
                <a:solidFill>
                  <a:schemeClr val="tx1"/>
                </a:solidFill>
                <a:latin typeface="Arial" charset="0"/>
              </a:defRPr>
            </a:lvl1pPr>
            <a:lvl2pPr marL="742950" indent="-285750">
              <a:spcBef>
                <a:spcPct val="20000"/>
              </a:spcBef>
              <a:buSzPct val="100000"/>
              <a:buChar char="–"/>
              <a:defRPr sz="2100" b="1">
                <a:solidFill>
                  <a:schemeClr val="tx1"/>
                </a:solidFill>
                <a:latin typeface="Arial" charset="0"/>
              </a:defRPr>
            </a:lvl2pPr>
            <a:lvl3pPr marL="1143000" indent="-228600">
              <a:spcBef>
                <a:spcPct val="20000"/>
              </a:spcBef>
              <a:buSzPct val="100000"/>
              <a:buChar char="•"/>
              <a:defRPr sz="1600" b="1">
                <a:solidFill>
                  <a:schemeClr val="tx1"/>
                </a:solidFill>
                <a:latin typeface="Arial" charset="0"/>
              </a:defRPr>
            </a:lvl3pPr>
            <a:lvl4pPr marL="1600200" indent="-228600">
              <a:spcBef>
                <a:spcPct val="20000"/>
              </a:spcBef>
              <a:buSzPct val="100000"/>
              <a:buChar char="–"/>
              <a:defRPr sz="2000" b="1">
                <a:solidFill>
                  <a:schemeClr val="tx1"/>
                </a:solidFill>
                <a:latin typeface="Arial" charset="0"/>
              </a:defRPr>
            </a:lvl4pPr>
            <a:lvl5pPr marL="2057400" indent="-228600">
              <a:spcBef>
                <a:spcPct val="20000"/>
              </a:spcBef>
              <a:buSzPct val="100000"/>
              <a:buChar char="•"/>
              <a:defRPr sz="2000" b="1">
                <a:solidFill>
                  <a:schemeClr val="tx1"/>
                </a:solidFill>
                <a:latin typeface="Arial" charset="0"/>
              </a:defRPr>
            </a:lvl5pPr>
            <a:lvl6pPr marL="2514600" indent="-228600" eaLnBrk="0" fontAlgn="base" hangingPunct="0">
              <a:spcBef>
                <a:spcPct val="20000"/>
              </a:spcBef>
              <a:spcAft>
                <a:spcPct val="0"/>
              </a:spcAft>
              <a:buSzPct val="100000"/>
              <a:buChar char="•"/>
              <a:defRPr sz="2000" b="1">
                <a:solidFill>
                  <a:schemeClr val="tx1"/>
                </a:solidFill>
                <a:latin typeface="Arial" charset="0"/>
              </a:defRPr>
            </a:lvl6pPr>
            <a:lvl7pPr marL="2971800" indent="-228600" eaLnBrk="0" fontAlgn="base" hangingPunct="0">
              <a:spcBef>
                <a:spcPct val="20000"/>
              </a:spcBef>
              <a:spcAft>
                <a:spcPct val="0"/>
              </a:spcAft>
              <a:buSzPct val="100000"/>
              <a:buChar char="•"/>
              <a:defRPr sz="2000" b="1">
                <a:solidFill>
                  <a:schemeClr val="tx1"/>
                </a:solidFill>
                <a:latin typeface="Arial" charset="0"/>
              </a:defRPr>
            </a:lvl7pPr>
            <a:lvl8pPr marL="3429000" indent="-228600" eaLnBrk="0" fontAlgn="base" hangingPunct="0">
              <a:spcBef>
                <a:spcPct val="20000"/>
              </a:spcBef>
              <a:spcAft>
                <a:spcPct val="0"/>
              </a:spcAft>
              <a:buSzPct val="100000"/>
              <a:buChar char="•"/>
              <a:defRPr sz="2000" b="1">
                <a:solidFill>
                  <a:schemeClr val="tx1"/>
                </a:solidFill>
                <a:latin typeface="Arial" charset="0"/>
              </a:defRPr>
            </a:lvl8pPr>
            <a:lvl9pPr marL="3886200" indent="-228600" eaLnBrk="0" fontAlgn="base" hangingPunct="0">
              <a:spcBef>
                <a:spcPct val="20000"/>
              </a:spcBef>
              <a:spcAft>
                <a:spcPct val="0"/>
              </a:spcAft>
              <a:buSzPct val="100000"/>
              <a:buChar char="•"/>
              <a:defRPr sz="2000" b="1">
                <a:solidFill>
                  <a:schemeClr val="tx1"/>
                </a:solidFill>
                <a:latin typeface="Arial" charset="0"/>
              </a:defRPr>
            </a:lvl9pPr>
          </a:lstStyle>
          <a:p>
            <a:pPr>
              <a:spcBef>
                <a:spcPct val="0"/>
              </a:spcBef>
              <a:buClrTx/>
              <a:buSzTx/>
              <a:buFont typeface="Arial" charset="0"/>
              <a:buChar char="•"/>
            </a:pPr>
            <a:r>
              <a:rPr lang="fr-CH" altLang="en-US" sz="2000" b="0" dirty="0">
                <a:latin typeface="Arial" panose="020B0604020202020204" pitchFamily="34" charset="0"/>
                <a:cs typeface="Arial" panose="020B0604020202020204" pitchFamily="34" charset="0"/>
              </a:rPr>
              <a:t>38% of </a:t>
            </a:r>
            <a:r>
              <a:rPr lang="fr-CH" altLang="en-US" sz="2000" b="0" dirty="0" err="1">
                <a:latin typeface="Arial" panose="020B0604020202020204" pitchFamily="34" charset="0"/>
                <a:cs typeface="Arial" panose="020B0604020202020204" pitchFamily="34" charset="0"/>
              </a:rPr>
              <a:t>activities</a:t>
            </a:r>
            <a:r>
              <a:rPr lang="fr-CH" altLang="en-US" sz="2000" b="0" dirty="0">
                <a:latin typeface="Arial" panose="020B0604020202020204" pitchFamily="34" charset="0"/>
                <a:cs typeface="Arial" panose="020B0604020202020204" pitchFamily="34" charset="0"/>
              </a:rPr>
              <a:t> </a:t>
            </a:r>
            <a:r>
              <a:rPr lang="fr-CH" altLang="en-US" sz="2000" b="0" dirty="0" err="1">
                <a:latin typeface="Arial" panose="020B0604020202020204" pitchFamily="34" charset="0"/>
                <a:cs typeface="Arial" panose="020B0604020202020204" pitchFamily="34" charset="0"/>
              </a:rPr>
              <a:t>from</a:t>
            </a:r>
            <a:r>
              <a:rPr lang="fr-CH" altLang="en-US" sz="2000" b="0" dirty="0">
                <a:latin typeface="Arial" panose="020B0604020202020204" pitchFamily="34" charset="0"/>
                <a:cs typeface="Arial" panose="020B0604020202020204" pitchFamily="34" charset="0"/>
              </a:rPr>
              <a:t> </a:t>
            </a:r>
            <a:r>
              <a:rPr lang="fr-CH" altLang="en-US" sz="2000" b="0" dirty="0" err="1">
                <a:latin typeface="Arial" panose="020B0604020202020204" pitchFamily="34" charset="0"/>
                <a:cs typeface="Arial" panose="020B0604020202020204" pitchFamily="34" charset="0"/>
              </a:rPr>
              <a:t>rice</a:t>
            </a:r>
            <a:r>
              <a:rPr lang="fr-CH" altLang="en-US" sz="2000" b="0" dirty="0">
                <a:latin typeface="Arial" panose="020B0604020202020204" pitchFamily="34" charset="0"/>
                <a:cs typeface="Arial" panose="020B0604020202020204" pitchFamily="34" charset="0"/>
              </a:rPr>
              <a:t> </a:t>
            </a:r>
            <a:r>
              <a:rPr lang="fr-CH" altLang="en-US" sz="2000" b="0" dirty="0" err="1" smtClean="0">
                <a:latin typeface="Arial" panose="020B0604020202020204" pitchFamily="34" charset="0"/>
                <a:cs typeface="Arial" panose="020B0604020202020204" pitchFamily="34" charset="0"/>
              </a:rPr>
              <a:t>strategy</a:t>
            </a:r>
            <a:r>
              <a:rPr lang="fr-CH" altLang="en-US" sz="2000" b="0" dirty="0" smtClean="0">
                <a:latin typeface="Arial" panose="020B0604020202020204" pitchFamily="34" charset="0"/>
                <a:cs typeface="Arial" panose="020B0604020202020204" pitchFamily="34" charset="0"/>
              </a:rPr>
              <a:t> </a:t>
            </a:r>
            <a:r>
              <a:rPr lang="fr-CH" altLang="en-US" sz="2000" b="0" dirty="0" err="1" smtClean="0">
                <a:latin typeface="Arial" panose="020B0604020202020204" pitchFamily="34" charset="0"/>
                <a:cs typeface="Arial" panose="020B0604020202020204" pitchFamily="34" charset="0"/>
              </a:rPr>
              <a:t>receives</a:t>
            </a:r>
            <a:r>
              <a:rPr lang="fr-CH" altLang="en-US" sz="2000" b="0" dirty="0" smtClean="0">
                <a:latin typeface="Arial" panose="020B0604020202020204" pitchFamily="34" charset="0"/>
                <a:cs typeface="Arial" panose="020B0604020202020204" pitchFamily="34" charset="0"/>
              </a:rPr>
              <a:t> </a:t>
            </a:r>
            <a:r>
              <a:rPr lang="fr-CH" altLang="en-US" sz="2000" b="0" dirty="0">
                <a:latin typeface="Arial" panose="020B0604020202020204" pitchFamily="34" charset="0"/>
                <a:cs typeface="Arial" panose="020B0604020202020204" pitchFamily="34" charset="0"/>
              </a:rPr>
              <a:t>direct or partial support</a:t>
            </a:r>
          </a:p>
          <a:p>
            <a:pPr>
              <a:spcBef>
                <a:spcPct val="0"/>
              </a:spcBef>
              <a:buClrTx/>
              <a:buSzTx/>
              <a:buFont typeface="Arial" charset="0"/>
              <a:buChar char="•"/>
            </a:pPr>
            <a:r>
              <a:rPr lang="fr-CH" altLang="en-US" sz="2000" b="0" dirty="0">
                <a:latin typeface="Arial" panose="020B0604020202020204" pitchFamily="34" charset="0"/>
                <a:cs typeface="Arial" panose="020B0604020202020204" pitchFamily="34" charset="0"/>
              </a:rPr>
              <a:t>Most active </a:t>
            </a:r>
            <a:r>
              <a:rPr lang="fr-CH" altLang="en-US" sz="2000" b="0" dirty="0" err="1" smtClean="0">
                <a:latin typeface="Arial" panose="020B0604020202020204" pitchFamily="34" charset="0"/>
                <a:cs typeface="Arial" panose="020B0604020202020204" pitchFamily="34" charset="0"/>
              </a:rPr>
              <a:t>donors</a:t>
            </a:r>
            <a:r>
              <a:rPr lang="fr-CH" altLang="en-US" sz="2000" b="0" dirty="0" smtClean="0">
                <a:latin typeface="Arial" panose="020B0604020202020204" pitchFamily="34" charset="0"/>
                <a:cs typeface="Arial" panose="020B0604020202020204" pitchFamily="34" charset="0"/>
              </a:rPr>
              <a:t>- </a:t>
            </a:r>
            <a:r>
              <a:rPr lang="en-US" altLang="en-US" sz="2000" b="0" dirty="0" smtClean="0">
                <a:latin typeface="Arial" panose="020B0604020202020204" pitchFamily="34" charset="0"/>
                <a:cs typeface="Arial" panose="020B0604020202020204" pitchFamily="34" charset="0"/>
              </a:rPr>
              <a:t>Australian </a:t>
            </a:r>
            <a:r>
              <a:rPr lang="en-US" altLang="en-US" sz="2000" b="0" dirty="0">
                <a:latin typeface="Arial" panose="020B0604020202020204" pitchFamily="34" charset="0"/>
                <a:cs typeface="Arial" panose="020B0604020202020204" pitchFamily="34" charset="0"/>
              </a:rPr>
              <a:t>Centre for International Agricultural Research, International Atomic Energy Agency and JICA.</a:t>
            </a:r>
            <a:endParaRPr lang="fr-CH" altLang="en-US" sz="2000" b="0" dirty="0">
              <a:latin typeface="Arial" panose="020B0604020202020204" pitchFamily="34" charset="0"/>
              <a:cs typeface="Arial" panose="020B0604020202020204" pitchFamily="34" charset="0"/>
            </a:endParaRPr>
          </a:p>
          <a:p>
            <a:pPr>
              <a:spcBef>
                <a:spcPct val="0"/>
              </a:spcBef>
              <a:buClrTx/>
              <a:buSzTx/>
              <a:buFont typeface="Arial" charset="0"/>
              <a:buChar char="•"/>
            </a:pPr>
            <a:r>
              <a:rPr lang="fr-CH" altLang="en-US" sz="2000" b="0" dirty="0" err="1">
                <a:latin typeface="Arial" panose="020B0604020202020204" pitchFamily="34" charset="0"/>
                <a:cs typeface="Arial" panose="020B0604020202020204" pitchFamily="34" charset="0"/>
              </a:rPr>
              <a:t>Estimated</a:t>
            </a:r>
            <a:r>
              <a:rPr lang="fr-CH" altLang="en-US" sz="2000" b="0" dirty="0">
                <a:latin typeface="Arial" panose="020B0604020202020204" pitchFamily="34" charset="0"/>
                <a:cs typeface="Arial" panose="020B0604020202020204" pitchFamily="34" charset="0"/>
              </a:rPr>
              <a:t> </a:t>
            </a:r>
            <a:r>
              <a:rPr lang="fr-CH" altLang="en-US" sz="2000" b="0" dirty="0" err="1">
                <a:latin typeface="Arial" panose="020B0604020202020204" pitchFamily="34" charset="0"/>
                <a:cs typeface="Arial" panose="020B0604020202020204" pitchFamily="34" charset="0"/>
              </a:rPr>
              <a:t>delivery</a:t>
            </a:r>
            <a:r>
              <a:rPr lang="fr-CH" altLang="en-US" sz="2000" b="0" dirty="0">
                <a:latin typeface="Arial" panose="020B0604020202020204" pitchFamily="34" charset="0"/>
                <a:cs typeface="Arial" panose="020B0604020202020204" pitchFamily="34" charset="0"/>
              </a:rPr>
              <a:t> of </a:t>
            </a:r>
            <a:r>
              <a:rPr lang="fr-CH" altLang="en-US" sz="2000" b="0" dirty="0" err="1">
                <a:latin typeface="Arial" panose="020B0604020202020204" pitchFamily="34" charset="0"/>
                <a:cs typeface="Arial" panose="020B0604020202020204" pitchFamily="34" charset="0"/>
              </a:rPr>
              <a:t>project</a:t>
            </a:r>
            <a:r>
              <a:rPr lang="fr-CH" altLang="en-US" sz="2000" b="0" dirty="0">
                <a:latin typeface="Arial" panose="020B0604020202020204" pitchFamily="34" charset="0"/>
                <a:cs typeface="Arial" panose="020B0604020202020204" pitchFamily="34" charset="0"/>
              </a:rPr>
              <a:t> </a:t>
            </a:r>
            <a:r>
              <a:rPr lang="fr-CH" altLang="en-US" sz="2000" b="0" dirty="0" err="1">
                <a:latin typeface="Arial" panose="020B0604020202020204" pitchFamily="34" charset="0"/>
                <a:cs typeface="Arial" panose="020B0604020202020204" pitchFamily="34" charset="0"/>
              </a:rPr>
              <a:t>is</a:t>
            </a:r>
            <a:r>
              <a:rPr lang="fr-CH" altLang="en-US" sz="2000" b="0" dirty="0">
                <a:latin typeface="Arial" panose="020B0604020202020204" pitchFamily="34" charset="0"/>
                <a:cs typeface="Arial" panose="020B0604020202020204" pitchFamily="34" charset="0"/>
              </a:rPr>
              <a:t> on </a:t>
            </a:r>
            <a:r>
              <a:rPr lang="fr-CH" altLang="en-US" sz="2000" b="0" dirty="0" err="1">
                <a:latin typeface="Arial" panose="020B0604020202020204" pitchFamily="34" charset="0"/>
                <a:cs typeface="Arial" panose="020B0604020202020204" pitchFamily="34" charset="0"/>
              </a:rPr>
              <a:t>track</a:t>
            </a:r>
            <a:r>
              <a:rPr lang="fr-CH" altLang="en-US" sz="2000" b="0" dirty="0">
                <a:latin typeface="Arial" panose="020B0604020202020204" pitchFamily="34" charset="0"/>
                <a:cs typeface="Arial" panose="020B0604020202020204" pitchFamily="34" charset="0"/>
              </a:rPr>
              <a:t> </a:t>
            </a:r>
            <a:r>
              <a:rPr lang="fr-CH" altLang="en-US" sz="2000" b="0" dirty="0" err="1">
                <a:latin typeface="Arial" panose="020B0604020202020204" pitchFamily="34" charset="0"/>
                <a:cs typeface="Arial" panose="020B0604020202020204" pitchFamily="34" charset="0"/>
              </a:rPr>
              <a:t>with</a:t>
            </a:r>
            <a:r>
              <a:rPr lang="fr-CH" altLang="en-US" sz="2000" b="0" dirty="0">
                <a:latin typeface="Arial" panose="020B0604020202020204" pitchFamily="34" charset="0"/>
                <a:cs typeface="Arial" panose="020B0604020202020204" pitchFamily="34" charset="0"/>
              </a:rPr>
              <a:t> large </a:t>
            </a:r>
            <a:r>
              <a:rPr lang="fr-CH" altLang="en-US" sz="2000" b="0" dirty="0" err="1">
                <a:latin typeface="Arial" panose="020B0604020202020204" pitchFamily="34" charset="0"/>
                <a:cs typeface="Arial" panose="020B0604020202020204" pitchFamily="34" charset="0"/>
              </a:rPr>
              <a:t>increase</a:t>
            </a:r>
            <a:r>
              <a:rPr lang="fr-CH" altLang="en-US" sz="2000" b="0" dirty="0">
                <a:latin typeface="Arial" panose="020B0604020202020204" pitchFamily="34" charset="0"/>
                <a:cs typeface="Arial" panose="020B0604020202020204" pitchFamily="34" charset="0"/>
              </a:rPr>
              <a:t> of </a:t>
            </a:r>
            <a:r>
              <a:rPr lang="fr-CH" altLang="en-US" sz="2000" b="0" dirty="0" err="1">
                <a:latin typeface="Arial" panose="020B0604020202020204" pitchFamily="34" charset="0"/>
                <a:cs typeface="Arial" panose="020B0604020202020204" pitchFamily="34" charset="0"/>
              </a:rPr>
              <a:t>resources</a:t>
            </a:r>
            <a:r>
              <a:rPr lang="fr-CH" altLang="en-US" sz="2000" b="0" dirty="0">
                <a:latin typeface="Arial" panose="020B0604020202020204" pitchFamily="34" charset="0"/>
                <a:cs typeface="Arial" panose="020B0604020202020204" pitchFamily="34" charset="0"/>
              </a:rPr>
              <a:t> in the </a:t>
            </a:r>
            <a:r>
              <a:rPr lang="fr-CH" altLang="en-US" sz="2000" b="0" dirty="0" err="1">
                <a:latin typeface="Arial" panose="020B0604020202020204" pitchFamily="34" charset="0"/>
                <a:cs typeface="Arial" panose="020B0604020202020204" pitchFamily="34" charset="0"/>
              </a:rPr>
              <a:t>next</a:t>
            </a:r>
            <a:r>
              <a:rPr lang="fr-CH" altLang="en-US" sz="2000" b="0" dirty="0">
                <a:latin typeface="Arial" panose="020B0604020202020204" pitchFamily="34" charset="0"/>
                <a:cs typeface="Arial" panose="020B0604020202020204" pitchFamily="34" charset="0"/>
              </a:rPr>
              <a:t> few </a:t>
            </a:r>
            <a:r>
              <a:rPr lang="fr-CH" altLang="en-US" sz="2000" b="0" dirty="0" err="1">
                <a:latin typeface="Arial" panose="020B0604020202020204" pitchFamily="34" charset="0"/>
                <a:cs typeface="Arial" panose="020B0604020202020204" pitchFamily="34" charset="0"/>
              </a:rPr>
              <a:t>months</a:t>
            </a:r>
            <a:endParaRPr lang="en-GB" altLang="en-US" sz="2000" b="0" dirty="0">
              <a:latin typeface="Arial" panose="020B0604020202020204" pitchFamily="34" charset="0"/>
              <a:cs typeface="Arial" panose="020B0604020202020204" pitchFamily="34" charset="0"/>
            </a:endParaRPr>
          </a:p>
        </p:txBody>
      </p:sp>
      <p:sp>
        <p:nvSpPr>
          <p:cNvPr id="33799" name="Slide Number Placeholder 1"/>
          <p:cNvSpPr>
            <a:spLocks noGrp="1"/>
          </p:cNvSpPr>
          <p:nvPr>
            <p:ph type="sldNum" sz="quarter" idx="12"/>
          </p:nvPr>
        </p:nvSpPr>
        <p:spPr>
          <a:noFill/>
        </p:spPr>
        <p:txBody>
          <a:bodyPr/>
          <a:lstStyle>
            <a:lvl1pPr>
              <a:spcBef>
                <a:spcPct val="20000"/>
              </a:spcBef>
              <a:buClr>
                <a:schemeClr val="tx2"/>
              </a:buClr>
              <a:buSzPct val="75000"/>
              <a:buFont typeface="Monotype Sorts" pitchFamily="2" charset="2"/>
              <a:buChar char="n"/>
              <a:defRPr sz="2600" b="1">
                <a:solidFill>
                  <a:schemeClr val="tx1"/>
                </a:solidFill>
                <a:latin typeface="Arial" charset="0"/>
              </a:defRPr>
            </a:lvl1pPr>
            <a:lvl2pPr marL="742950" indent="-285750">
              <a:spcBef>
                <a:spcPct val="20000"/>
              </a:spcBef>
              <a:buSzPct val="100000"/>
              <a:buChar char="–"/>
              <a:defRPr sz="2100" b="1">
                <a:solidFill>
                  <a:schemeClr val="tx1"/>
                </a:solidFill>
                <a:latin typeface="Arial" charset="0"/>
              </a:defRPr>
            </a:lvl2pPr>
            <a:lvl3pPr marL="1143000" indent="-228600">
              <a:spcBef>
                <a:spcPct val="20000"/>
              </a:spcBef>
              <a:buSzPct val="100000"/>
              <a:buChar char="•"/>
              <a:defRPr sz="1600" b="1">
                <a:solidFill>
                  <a:schemeClr val="tx1"/>
                </a:solidFill>
                <a:latin typeface="Arial" charset="0"/>
              </a:defRPr>
            </a:lvl3pPr>
            <a:lvl4pPr marL="1600200" indent="-228600">
              <a:spcBef>
                <a:spcPct val="20000"/>
              </a:spcBef>
              <a:buSzPct val="100000"/>
              <a:buChar char="–"/>
              <a:defRPr sz="2000" b="1">
                <a:solidFill>
                  <a:schemeClr val="tx1"/>
                </a:solidFill>
                <a:latin typeface="Arial" charset="0"/>
              </a:defRPr>
            </a:lvl4pPr>
            <a:lvl5pPr marL="2057400" indent="-228600">
              <a:spcBef>
                <a:spcPct val="20000"/>
              </a:spcBef>
              <a:buSzPct val="100000"/>
              <a:buChar char="•"/>
              <a:defRPr sz="2000" b="1">
                <a:solidFill>
                  <a:schemeClr val="tx1"/>
                </a:solidFill>
                <a:latin typeface="Arial" charset="0"/>
              </a:defRPr>
            </a:lvl5pPr>
            <a:lvl6pPr marL="2514600" indent="-228600" eaLnBrk="0" fontAlgn="base" hangingPunct="0">
              <a:spcBef>
                <a:spcPct val="20000"/>
              </a:spcBef>
              <a:spcAft>
                <a:spcPct val="0"/>
              </a:spcAft>
              <a:buSzPct val="100000"/>
              <a:buChar char="•"/>
              <a:defRPr sz="2000" b="1">
                <a:solidFill>
                  <a:schemeClr val="tx1"/>
                </a:solidFill>
                <a:latin typeface="Arial" charset="0"/>
              </a:defRPr>
            </a:lvl6pPr>
            <a:lvl7pPr marL="2971800" indent="-228600" eaLnBrk="0" fontAlgn="base" hangingPunct="0">
              <a:spcBef>
                <a:spcPct val="20000"/>
              </a:spcBef>
              <a:spcAft>
                <a:spcPct val="0"/>
              </a:spcAft>
              <a:buSzPct val="100000"/>
              <a:buChar char="•"/>
              <a:defRPr sz="2000" b="1">
                <a:solidFill>
                  <a:schemeClr val="tx1"/>
                </a:solidFill>
                <a:latin typeface="Arial" charset="0"/>
              </a:defRPr>
            </a:lvl7pPr>
            <a:lvl8pPr marL="3429000" indent="-228600" eaLnBrk="0" fontAlgn="base" hangingPunct="0">
              <a:spcBef>
                <a:spcPct val="20000"/>
              </a:spcBef>
              <a:spcAft>
                <a:spcPct val="0"/>
              </a:spcAft>
              <a:buSzPct val="100000"/>
              <a:buChar char="•"/>
              <a:defRPr sz="2000" b="1">
                <a:solidFill>
                  <a:schemeClr val="tx1"/>
                </a:solidFill>
                <a:latin typeface="Arial" charset="0"/>
              </a:defRPr>
            </a:lvl8pPr>
            <a:lvl9pPr marL="3886200" indent="-228600" eaLnBrk="0" fontAlgn="base" hangingPunct="0">
              <a:spcBef>
                <a:spcPct val="20000"/>
              </a:spcBef>
              <a:spcAft>
                <a:spcPct val="0"/>
              </a:spcAft>
              <a:buSzPct val="100000"/>
              <a:buChar char="•"/>
              <a:defRPr sz="2000" b="1">
                <a:solidFill>
                  <a:schemeClr val="tx1"/>
                </a:solidFill>
                <a:latin typeface="Arial" charset="0"/>
              </a:defRPr>
            </a:lvl9pPr>
          </a:lstStyle>
          <a:p>
            <a:pPr>
              <a:spcBef>
                <a:spcPct val="0"/>
              </a:spcBef>
              <a:buClrTx/>
              <a:buSzTx/>
              <a:buFontTx/>
              <a:buNone/>
            </a:pPr>
            <a:fld id="{2BA910CA-65CC-40B7-98B2-F6AF207DA501}" type="slidenum">
              <a:rPr lang="en-GB" altLang="en-US" sz="1400" b="0" smtClean="0">
                <a:latin typeface="Times New Roman" pitchFamily="18" charset="0"/>
              </a:rPr>
              <a:pPr>
                <a:spcBef>
                  <a:spcPct val="0"/>
                </a:spcBef>
                <a:buClrTx/>
                <a:buSzTx/>
                <a:buFontTx/>
                <a:buNone/>
              </a:pPr>
              <a:t>31</a:t>
            </a:fld>
            <a:endParaRPr lang="en-GB" altLang="en-US" sz="1400" b="0" smtClean="0">
              <a:latin typeface="Times New Roman" pitchFamily="18" charset="0"/>
            </a:endParaRPr>
          </a:p>
        </p:txBody>
      </p:sp>
    </p:spTree>
    <p:extLst>
      <p:ext uri="{BB962C8B-B14F-4D97-AF65-F5344CB8AC3E}">
        <p14:creationId xmlns="" xmlns:p14="http://schemas.microsoft.com/office/powerpoint/2010/main" val="1672517741"/>
      </p:ext>
    </p:extLst>
  </p:cSld>
  <p:clrMapOvr>
    <a:masterClrMapping/>
  </p:clrMapOvr>
  <p:transition>
    <p:push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794125" y="3089275"/>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Monotype Sorts" pitchFamily="2" charset="2"/>
              <a:buChar char="n"/>
              <a:defRPr sz="2600" b="1">
                <a:solidFill>
                  <a:schemeClr val="tx1"/>
                </a:solidFill>
                <a:latin typeface="Arial" charset="0"/>
              </a:defRPr>
            </a:lvl1pPr>
            <a:lvl2pPr marL="742950" indent="-285750">
              <a:spcBef>
                <a:spcPct val="20000"/>
              </a:spcBef>
              <a:buSzPct val="100000"/>
              <a:buChar char="–"/>
              <a:defRPr sz="2100" b="1">
                <a:solidFill>
                  <a:schemeClr val="tx1"/>
                </a:solidFill>
                <a:latin typeface="Arial" charset="0"/>
              </a:defRPr>
            </a:lvl2pPr>
            <a:lvl3pPr marL="1143000" indent="-228600">
              <a:spcBef>
                <a:spcPct val="20000"/>
              </a:spcBef>
              <a:buSzPct val="100000"/>
              <a:buChar char="•"/>
              <a:defRPr sz="1600" b="1">
                <a:solidFill>
                  <a:schemeClr val="tx1"/>
                </a:solidFill>
                <a:latin typeface="Arial" charset="0"/>
              </a:defRPr>
            </a:lvl3pPr>
            <a:lvl4pPr marL="1600200" indent="-228600">
              <a:spcBef>
                <a:spcPct val="20000"/>
              </a:spcBef>
              <a:buSzPct val="100000"/>
              <a:buChar char="–"/>
              <a:defRPr sz="2000" b="1">
                <a:solidFill>
                  <a:schemeClr val="tx1"/>
                </a:solidFill>
                <a:latin typeface="Arial" charset="0"/>
              </a:defRPr>
            </a:lvl4pPr>
            <a:lvl5pPr marL="2057400" indent="-228600">
              <a:spcBef>
                <a:spcPct val="20000"/>
              </a:spcBef>
              <a:buSzPct val="100000"/>
              <a:buChar char="•"/>
              <a:defRPr sz="2000" b="1">
                <a:solidFill>
                  <a:schemeClr val="tx1"/>
                </a:solidFill>
                <a:latin typeface="Arial" charset="0"/>
              </a:defRPr>
            </a:lvl5pPr>
            <a:lvl6pPr marL="2514600" indent="-228600" eaLnBrk="0" fontAlgn="base" hangingPunct="0">
              <a:spcBef>
                <a:spcPct val="20000"/>
              </a:spcBef>
              <a:spcAft>
                <a:spcPct val="0"/>
              </a:spcAft>
              <a:buSzPct val="100000"/>
              <a:buChar char="•"/>
              <a:defRPr sz="2000" b="1">
                <a:solidFill>
                  <a:schemeClr val="tx1"/>
                </a:solidFill>
                <a:latin typeface="Arial" charset="0"/>
              </a:defRPr>
            </a:lvl6pPr>
            <a:lvl7pPr marL="2971800" indent="-228600" eaLnBrk="0" fontAlgn="base" hangingPunct="0">
              <a:spcBef>
                <a:spcPct val="20000"/>
              </a:spcBef>
              <a:spcAft>
                <a:spcPct val="0"/>
              </a:spcAft>
              <a:buSzPct val="100000"/>
              <a:buChar char="•"/>
              <a:defRPr sz="2000" b="1">
                <a:solidFill>
                  <a:schemeClr val="tx1"/>
                </a:solidFill>
                <a:latin typeface="Arial" charset="0"/>
              </a:defRPr>
            </a:lvl7pPr>
            <a:lvl8pPr marL="3429000" indent="-228600" eaLnBrk="0" fontAlgn="base" hangingPunct="0">
              <a:spcBef>
                <a:spcPct val="20000"/>
              </a:spcBef>
              <a:spcAft>
                <a:spcPct val="0"/>
              </a:spcAft>
              <a:buSzPct val="100000"/>
              <a:buChar char="•"/>
              <a:defRPr sz="2000" b="1">
                <a:solidFill>
                  <a:schemeClr val="tx1"/>
                </a:solidFill>
                <a:latin typeface="Arial" charset="0"/>
              </a:defRPr>
            </a:lvl8pPr>
            <a:lvl9pPr marL="3886200" indent="-228600" eaLnBrk="0" fontAlgn="base" hangingPunct="0">
              <a:spcBef>
                <a:spcPct val="20000"/>
              </a:spcBef>
              <a:spcAft>
                <a:spcPct val="0"/>
              </a:spcAft>
              <a:buSzPct val="100000"/>
              <a:buChar char="•"/>
              <a:defRPr sz="2000" b="1">
                <a:solidFill>
                  <a:schemeClr val="tx1"/>
                </a:solidFill>
                <a:latin typeface="Arial" charset="0"/>
              </a:defRPr>
            </a:lvl9pPr>
          </a:lstStyle>
          <a:p>
            <a:pPr>
              <a:spcBef>
                <a:spcPct val="0"/>
              </a:spcBef>
              <a:buClrTx/>
              <a:buSzTx/>
              <a:buFontTx/>
              <a:buNone/>
            </a:pPr>
            <a:endParaRPr lang="en-US" altLang="en-US" sz="2400" b="0">
              <a:latin typeface="Times New Roman" pitchFamily="18" charset="0"/>
              <a:cs typeface="Arial" charset="0"/>
            </a:endParaRPr>
          </a:p>
        </p:txBody>
      </p:sp>
      <p:sp>
        <p:nvSpPr>
          <p:cNvPr id="35843" name="Text Box 3"/>
          <p:cNvSpPr txBox="1">
            <a:spLocks noChangeArrowheads="1"/>
          </p:cNvSpPr>
          <p:nvPr/>
        </p:nvSpPr>
        <p:spPr bwMode="auto">
          <a:xfrm>
            <a:off x="2209800" y="288925"/>
            <a:ext cx="4844596"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Monotype Sorts" pitchFamily="2" charset="2"/>
              <a:buChar char="n"/>
              <a:defRPr sz="2600" b="1">
                <a:solidFill>
                  <a:schemeClr val="tx1"/>
                </a:solidFill>
                <a:latin typeface="Arial" charset="0"/>
              </a:defRPr>
            </a:lvl1pPr>
            <a:lvl2pPr marL="742950" indent="-285750">
              <a:spcBef>
                <a:spcPct val="20000"/>
              </a:spcBef>
              <a:buSzPct val="100000"/>
              <a:buChar char="–"/>
              <a:defRPr sz="2100" b="1">
                <a:solidFill>
                  <a:schemeClr val="tx1"/>
                </a:solidFill>
                <a:latin typeface="Arial" charset="0"/>
              </a:defRPr>
            </a:lvl2pPr>
            <a:lvl3pPr marL="1143000" indent="-228600">
              <a:spcBef>
                <a:spcPct val="20000"/>
              </a:spcBef>
              <a:buSzPct val="100000"/>
              <a:buChar char="•"/>
              <a:defRPr sz="1600" b="1">
                <a:solidFill>
                  <a:schemeClr val="tx1"/>
                </a:solidFill>
                <a:latin typeface="Arial" charset="0"/>
              </a:defRPr>
            </a:lvl3pPr>
            <a:lvl4pPr marL="1600200" indent="-228600">
              <a:spcBef>
                <a:spcPct val="20000"/>
              </a:spcBef>
              <a:buSzPct val="100000"/>
              <a:buChar char="–"/>
              <a:defRPr sz="2000" b="1">
                <a:solidFill>
                  <a:schemeClr val="tx1"/>
                </a:solidFill>
                <a:latin typeface="Arial" charset="0"/>
              </a:defRPr>
            </a:lvl4pPr>
            <a:lvl5pPr marL="2057400" indent="-228600">
              <a:spcBef>
                <a:spcPct val="20000"/>
              </a:spcBef>
              <a:buSzPct val="100000"/>
              <a:buChar char="•"/>
              <a:defRPr sz="2000" b="1">
                <a:solidFill>
                  <a:schemeClr val="tx1"/>
                </a:solidFill>
                <a:latin typeface="Arial" charset="0"/>
              </a:defRPr>
            </a:lvl5pPr>
            <a:lvl6pPr marL="2514600" indent="-228600" eaLnBrk="0" fontAlgn="base" hangingPunct="0">
              <a:spcBef>
                <a:spcPct val="20000"/>
              </a:spcBef>
              <a:spcAft>
                <a:spcPct val="0"/>
              </a:spcAft>
              <a:buSzPct val="100000"/>
              <a:buChar char="•"/>
              <a:defRPr sz="2000" b="1">
                <a:solidFill>
                  <a:schemeClr val="tx1"/>
                </a:solidFill>
                <a:latin typeface="Arial" charset="0"/>
              </a:defRPr>
            </a:lvl6pPr>
            <a:lvl7pPr marL="2971800" indent="-228600" eaLnBrk="0" fontAlgn="base" hangingPunct="0">
              <a:spcBef>
                <a:spcPct val="20000"/>
              </a:spcBef>
              <a:spcAft>
                <a:spcPct val="0"/>
              </a:spcAft>
              <a:buSzPct val="100000"/>
              <a:buChar char="•"/>
              <a:defRPr sz="2000" b="1">
                <a:solidFill>
                  <a:schemeClr val="tx1"/>
                </a:solidFill>
                <a:latin typeface="Arial" charset="0"/>
              </a:defRPr>
            </a:lvl7pPr>
            <a:lvl8pPr marL="3429000" indent="-228600" eaLnBrk="0" fontAlgn="base" hangingPunct="0">
              <a:spcBef>
                <a:spcPct val="20000"/>
              </a:spcBef>
              <a:spcAft>
                <a:spcPct val="0"/>
              </a:spcAft>
              <a:buSzPct val="100000"/>
              <a:buChar char="•"/>
              <a:defRPr sz="2000" b="1">
                <a:solidFill>
                  <a:schemeClr val="tx1"/>
                </a:solidFill>
                <a:latin typeface="Arial" charset="0"/>
              </a:defRPr>
            </a:lvl8pPr>
            <a:lvl9pPr marL="3886200" indent="-228600" eaLnBrk="0" fontAlgn="base" hangingPunct="0">
              <a:spcBef>
                <a:spcPct val="20000"/>
              </a:spcBef>
              <a:spcAft>
                <a:spcPct val="0"/>
              </a:spcAft>
              <a:buSzPct val="100000"/>
              <a:buChar char="•"/>
              <a:defRPr sz="2000" b="1">
                <a:solidFill>
                  <a:schemeClr val="tx1"/>
                </a:solidFill>
                <a:latin typeface="Arial" charset="0"/>
              </a:defRPr>
            </a:lvl9pPr>
          </a:lstStyle>
          <a:p>
            <a:pPr>
              <a:spcBef>
                <a:spcPct val="0"/>
              </a:spcBef>
              <a:buClrTx/>
              <a:buSzTx/>
              <a:buFontTx/>
              <a:buNone/>
            </a:pPr>
            <a:r>
              <a:rPr lang="en-US" altLang="en-US" sz="3200" dirty="0">
                <a:latin typeface="Arial" panose="020B0604020202020204" pitchFamily="34" charset="0"/>
                <a:cs typeface="Arial" panose="020B0604020202020204" pitchFamily="34" charset="0"/>
              </a:rPr>
              <a:t> Types of Seed Systems</a:t>
            </a:r>
          </a:p>
        </p:txBody>
      </p:sp>
      <p:sp>
        <p:nvSpPr>
          <p:cNvPr id="3076" name="Text Box 5"/>
          <p:cNvSpPr txBox="1">
            <a:spLocks noChangeArrowheads="1"/>
          </p:cNvSpPr>
          <p:nvPr/>
        </p:nvSpPr>
        <p:spPr bwMode="auto">
          <a:xfrm>
            <a:off x="533400" y="1447800"/>
            <a:ext cx="4127727" cy="35086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buAutoNum type="arabicPeriod"/>
              <a:defRPr/>
            </a:pPr>
            <a:r>
              <a:rPr lang="en-US" sz="2400" b="1" dirty="0" smtClean="0">
                <a:solidFill>
                  <a:srgbClr val="D60093"/>
                </a:solidFill>
              </a:rPr>
              <a:t>Formal </a:t>
            </a:r>
            <a:r>
              <a:rPr lang="en-US" sz="2400" b="1" dirty="0">
                <a:solidFill>
                  <a:srgbClr val="D60093"/>
                </a:solidFill>
              </a:rPr>
              <a:t>seed </a:t>
            </a:r>
            <a:r>
              <a:rPr lang="en-US" sz="2400" b="1" dirty="0" smtClean="0">
                <a:solidFill>
                  <a:srgbClr val="D60093"/>
                </a:solidFill>
              </a:rPr>
              <a:t>systems</a:t>
            </a:r>
          </a:p>
          <a:p>
            <a:pPr marL="0" indent="0" eaLnBrk="1" fontAlgn="auto" hangingPunct="1">
              <a:spcBef>
                <a:spcPts val="0"/>
              </a:spcBef>
              <a:spcAft>
                <a:spcPts val="0"/>
              </a:spcAft>
              <a:defRPr/>
            </a:pPr>
            <a:endParaRPr lang="en-US" sz="2400" b="1" dirty="0">
              <a:solidFill>
                <a:srgbClr val="D60093"/>
              </a:solidFill>
            </a:endParaRPr>
          </a:p>
          <a:p>
            <a:pPr marL="640080" eaLnBrk="1" fontAlgn="auto" hangingPunct="1">
              <a:spcBef>
                <a:spcPts val="1200"/>
              </a:spcBef>
              <a:spcAft>
                <a:spcPts val="0"/>
              </a:spcAft>
              <a:buFont typeface="Wingdings" pitchFamily="2" charset="2"/>
              <a:buChar char="v"/>
              <a:defRPr/>
            </a:pPr>
            <a:r>
              <a:rPr lang="en-US" sz="2400" dirty="0"/>
              <a:t>Government </a:t>
            </a:r>
            <a:r>
              <a:rPr lang="en-US" sz="2400" dirty="0" smtClean="0"/>
              <a:t>institutions</a:t>
            </a:r>
            <a:r>
              <a:rPr lang="en-US" sz="2400" dirty="0"/>
              <a:t>, DAR, </a:t>
            </a:r>
            <a:r>
              <a:rPr lang="en-US" sz="2400" dirty="0" smtClean="0"/>
              <a:t>DOA</a:t>
            </a:r>
            <a:endParaRPr lang="en-US" sz="2400" dirty="0"/>
          </a:p>
          <a:p>
            <a:pPr marL="640080" eaLnBrk="1" fontAlgn="auto" hangingPunct="1">
              <a:spcBef>
                <a:spcPts val="1200"/>
              </a:spcBef>
              <a:spcAft>
                <a:spcPts val="0"/>
              </a:spcAft>
              <a:buFont typeface="Wingdings" pitchFamily="2" charset="2"/>
              <a:buChar char="v"/>
              <a:defRPr/>
            </a:pPr>
            <a:r>
              <a:rPr lang="en-US" sz="2400" dirty="0" smtClean="0"/>
              <a:t>Private sector </a:t>
            </a:r>
            <a:r>
              <a:rPr lang="en-US" sz="2400" dirty="0"/>
              <a:t>companies</a:t>
            </a:r>
          </a:p>
          <a:p>
            <a:pPr marL="640080" eaLnBrk="1" fontAlgn="auto" hangingPunct="1">
              <a:spcBef>
                <a:spcPts val="1200"/>
              </a:spcBef>
              <a:spcAft>
                <a:spcPts val="0"/>
              </a:spcAft>
              <a:buFont typeface="Wingdings" pitchFamily="2" charset="2"/>
              <a:buChar char="v"/>
              <a:defRPr/>
            </a:pPr>
            <a:r>
              <a:rPr lang="en-US" sz="2400" dirty="0" smtClean="0"/>
              <a:t>International organizations, IRRI</a:t>
            </a:r>
            <a:endParaRPr lang="en-US" sz="2400" dirty="0"/>
          </a:p>
        </p:txBody>
      </p:sp>
      <p:sp>
        <p:nvSpPr>
          <p:cNvPr id="3077" name="Text Box 6"/>
          <p:cNvSpPr txBox="1">
            <a:spLocks noChangeArrowheads="1"/>
          </p:cNvSpPr>
          <p:nvPr/>
        </p:nvSpPr>
        <p:spPr bwMode="auto">
          <a:xfrm>
            <a:off x="4800600" y="1447800"/>
            <a:ext cx="4191000" cy="39703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2365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sz="2400" b="1" dirty="0">
                <a:solidFill>
                  <a:srgbClr val="CC0099"/>
                </a:solidFill>
              </a:rPr>
              <a:t>2. Informal seed </a:t>
            </a:r>
            <a:r>
              <a:rPr lang="en-US" sz="2400" b="1" dirty="0" smtClean="0">
                <a:solidFill>
                  <a:srgbClr val="CC0099"/>
                </a:solidFill>
              </a:rPr>
              <a:t>systems</a:t>
            </a:r>
          </a:p>
          <a:p>
            <a:pPr eaLnBrk="1" fontAlgn="auto" hangingPunct="1">
              <a:spcBef>
                <a:spcPts val="0"/>
              </a:spcBef>
              <a:spcAft>
                <a:spcPts val="0"/>
              </a:spcAft>
              <a:defRPr/>
            </a:pPr>
            <a:endParaRPr lang="en-US" sz="2400" b="1" dirty="0">
              <a:solidFill>
                <a:srgbClr val="CC0099"/>
              </a:solidFill>
            </a:endParaRPr>
          </a:p>
          <a:p>
            <a:pPr marL="822960" indent="-342900" eaLnBrk="1" fontAlgn="auto" hangingPunct="1">
              <a:spcBef>
                <a:spcPts val="1200"/>
              </a:spcBef>
              <a:spcAft>
                <a:spcPts val="0"/>
              </a:spcAft>
              <a:buFont typeface="Wingdings" pitchFamily="2" charset="2"/>
              <a:buChar char="v"/>
              <a:defRPr/>
            </a:pPr>
            <a:r>
              <a:rPr lang="en-US" sz="2400" dirty="0" smtClean="0"/>
              <a:t>Farm </a:t>
            </a:r>
            <a:r>
              <a:rPr lang="en-US" sz="2400" dirty="0"/>
              <a:t>saved seed</a:t>
            </a:r>
          </a:p>
          <a:p>
            <a:pPr marL="822960" indent="-342900" eaLnBrk="1" fontAlgn="auto" hangingPunct="1">
              <a:spcBef>
                <a:spcPts val="1200"/>
              </a:spcBef>
              <a:spcAft>
                <a:spcPts val="0"/>
              </a:spcAft>
              <a:buFont typeface="Wingdings" pitchFamily="2" charset="2"/>
              <a:buChar char="v"/>
              <a:defRPr/>
            </a:pPr>
            <a:r>
              <a:rPr lang="en-US" sz="2400" dirty="0" smtClean="0"/>
              <a:t>Agro Dealer</a:t>
            </a:r>
            <a:endParaRPr lang="en-US" sz="2400" dirty="0"/>
          </a:p>
          <a:p>
            <a:pPr marL="822960" indent="-342900" eaLnBrk="1" fontAlgn="auto" hangingPunct="1">
              <a:spcBef>
                <a:spcPts val="1200"/>
              </a:spcBef>
              <a:spcAft>
                <a:spcPts val="0"/>
              </a:spcAft>
              <a:buFont typeface="Wingdings" pitchFamily="2" charset="2"/>
              <a:buChar char="v"/>
              <a:defRPr/>
            </a:pPr>
            <a:r>
              <a:rPr lang="en-US" sz="2400" dirty="0" smtClean="0"/>
              <a:t>Local markets</a:t>
            </a:r>
            <a:endParaRPr lang="en-US" sz="2400" dirty="0"/>
          </a:p>
          <a:p>
            <a:pPr marL="822960" indent="-342900" eaLnBrk="1" fontAlgn="auto" hangingPunct="1">
              <a:spcBef>
                <a:spcPts val="1200"/>
              </a:spcBef>
              <a:spcAft>
                <a:spcPts val="0"/>
              </a:spcAft>
              <a:buFont typeface="Wingdings" pitchFamily="2" charset="2"/>
              <a:buChar char="v"/>
              <a:defRPr/>
            </a:pPr>
            <a:r>
              <a:rPr lang="en-US" sz="2400" dirty="0" smtClean="0"/>
              <a:t>Relatives/Friends</a:t>
            </a:r>
          </a:p>
          <a:p>
            <a:pPr marL="822960" indent="-342900" eaLnBrk="1" fontAlgn="auto" hangingPunct="1">
              <a:spcBef>
                <a:spcPts val="1200"/>
              </a:spcBef>
              <a:spcAft>
                <a:spcPts val="0"/>
              </a:spcAft>
              <a:buFont typeface="Wingdings" pitchFamily="2" charset="2"/>
              <a:buChar char="v"/>
              <a:defRPr/>
            </a:pPr>
            <a:r>
              <a:rPr lang="en-US" sz="2400" dirty="0" smtClean="0"/>
              <a:t>Seed Aid</a:t>
            </a:r>
          </a:p>
          <a:p>
            <a:pPr marL="822960" indent="-342900" eaLnBrk="1" fontAlgn="auto" hangingPunct="1">
              <a:spcBef>
                <a:spcPts val="1200"/>
              </a:spcBef>
              <a:spcAft>
                <a:spcPts val="0"/>
              </a:spcAft>
              <a:buFont typeface="Wingdings" pitchFamily="2" charset="2"/>
              <a:buChar char="v"/>
              <a:defRPr/>
            </a:pPr>
            <a:endParaRPr lang="en-US" sz="2400" dirty="0"/>
          </a:p>
        </p:txBody>
      </p:sp>
      <p:sp>
        <p:nvSpPr>
          <p:cNvPr id="35848" name="Slide Number Placeholder 1"/>
          <p:cNvSpPr>
            <a:spLocks noGrp="1"/>
          </p:cNvSpPr>
          <p:nvPr>
            <p:ph type="sldNum" sz="quarter" idx="12"/>
          </p:nvPr>
        </p:nvSpPr>
        <p:spPr>
          <a:noFill/>
        </p:spPr>
        <p:txBody>
          <a:bodyPr/>
          <a:lstStyle>
            <a:lvl1pPr>
              <a:spcBef>
                <a:spcPct val="20000"/>
              </a:spcBef>
              <a:buClr>
                <a:schemeClr val="tx2"/>
              </a:buClr>
              <a:buSzPct val="75000"/>
              <a:buFont typeface="Monotype Sorts" pitchFamily="2" charset="2"/>
              <a:buChar char="n"/>
              <a:defRPr sz="2600" b="1">
                <a:solidFill>
                  <a:schemeClr val="tx1"/>
                </a:solidFill>
                <a:latin typeface="Arial" charset="0"/>
              </a:defRPr>
            </a:lvl1pPr>
            <a:lvl2pPr marL="742950" indent="-285750">
              <a:spcBef>
                <a:spcPct val="20000"/>
              </a:spcBef>
              <a:buSzPct val="100000"/>
              <a:buChar char="–"/>
              <a:defRPr sz="2100" b="1">
                <a:solidFill>
                  <a:schemeClr val="tx1"/>
                </a:solidFill>
                <a:latin typeface="Arial" charset="0"/>
              </a:defRPr>
            </a:lvl2pPr>
            <a:lvl3pPr marL="1143000" indent="-228600">
              <a:spcBef>
                <a:spcPct val="20000"/>
              </a:spcBef>
              <a:buSzPct val="100000"/>
              <a:buChar char="•"/>
              <a:defRPr sz="1600" b="1">
                <a:solidFill>
                  <a:schemeClr val="tx1"/>
                </a:solidFill>
                <a:latin typeface="Arial" charset="0"/>
              </a:defRPr>
            </a:lvl3pPr>
            <a:lvl4pPr marL="1600200" indent="-228600">
              <a:spcBef>
                <a:spcPct val="20000"/>
              </a:spcBef>
              <a:buSzPct val="100000"/>
              <a:buChar char="–"/>
              <a:defRPr sz="2000" b="1">
                <a:solidFill>
                  <a:schemeClr val="tx1"/>
                </a:solidFill>
                <a:latin typeface="Arial" charset="0"/>
              </a:defRPr>
            </a:lvl4pPr>
            <a:lvl5pPr marL="2057400" indent="-228600">
              <a:spcBef>
                <a:spcPct val="20000"/>
              </a:spcBef>
              <a:buSzPct val="100000"/>
              <a:buChar char="•"/>
              <a:defRPr sz="2000" b="1">
                <a:solidFill>
                  <a:schemeClr val="tx1"/>
                </a:solidFill>
                <a:latin typeface="Arial" charset="0"/>
              </a:defRPr>
            </a:lvl5pPr>
            <a:lvl6pPr marL="2514600" indent="-228600" eaLnBrk="0" fontAlgn="base" hangingPunct="0">
              <a:spcBef>
                <a:spcPct val="20000"/>
              </a:spcBef>
              <a:spcAft>
                <a:spcPct val="0"/>
              </a:spcAft>
              <a:buSzPct val="100000"/>
              <a:buChar char="•"/>
              <a:defRPr sz="2000" b="1">
                <a:solidFill>
                  <a:schemeClr val="tx1"/>
                </a:solidFill>
                <a:latin typeface="Arial" charset="0"/>
              </a:defRPr>
            </a:lvl6pPr>
            <a:lvl7pPr marL="2971800" indent="-228600" eaLnBrk="0" fontAlgn="base" hangingPunct="0">
              <a:spcBef>
                <a:spcPct val="20000"/>
              </a:spcBef>
              <a:spcAft>
                <a:spcPct val="0"/>
              </a:spcAft>
              <a:buSzPct val="100000"/>
              <a:buChar char="•"/>
              <a:defRPr sz="2000" b="1">
                <a:solidFill>
                  <a:schemeClr val="tx1"/>
                </a:solidFill>
                <a:latin typeface="Arial" charset="0"/>
              </a:defRPr>
            </a:lvl7pPr>
            <a:lvl8pPr marL="3429000" indent="-228600" eaLnBrk="0" fontAlgn="base" hangingPunct="0">
              <a:spcBef>
                <a:spcPct val="20000"/>
              </a:spcBef>
              <a:spcAft>
                <a:spcPct val="0"/>
              </a:spcAft>
              <a:buSzPct val="100000"/>
              <a:buChar char="•"/>
              <a:defRPr sz="2000" b="1">
                <a:solidFill>
                  <a:schemeClr val="tx1"/>
                </a:solidFill>
                <a:latin typeface="Arial" charset="0"/>
              </a:defRPr>
            </a:lvl8pPr>
            <a:lvl9pPr marL="3886200" indent="-228600" eaLnBrk="0" fontAlgn="base" hangingPunct="0">
              <a:spcBef>
                <a:spcPct val="20000"/>
              </a:spcBef>
              <a:spcAft>
                <a:spcPct val="0"/>
              </a:spcAft>
              <a:buSzPct val="100000"/>
              <a:buChar char="•"/>
              <a:defRPr sz="2000" b="1">
                <a:solidFill>
                  <a:schemeClr val="tx1"/>
                </a:solidFill>
                <a:latin typeface="Arial" charset="0"/>
              </a:defRPr>
            </a:lvl9pPr>
          </a:lstStyle>
          <a:p>
            <a:pPr>
              <a:spcBef>
                <a:spcPct val="0"/>
              </a:spcBef>
              <a:buClrTx/>
              <a:buSzTx/>
              <a:buFontTx/>
              <a:buNone/>
            </a:pPr>
            <a:fld id="{A395AA6D-221B-43D0-8767-9B0E89BEB3CA}" type="slidenum">
              <a:rPr lang="en-GB" altLang="en-US" sz="1400" b="0" smtClean="0">
                <a:latin typeface="Times New Roman" pitchFamily="18" charset="0"/>
              </a:rPr>
              <a:pPr>
                <a:spcBef>
                  <a:spcPct val="0"/>
                </a:spcBef>
                <a:buClrTx/>
                <a:buSzTx/>
                <a:buFontTx/>
                <a:buNone/>
              </a:pPr>
              <a:t>32</a:t>
            </a:fld>
            <a:endParaRPr lang="en-GB" altLang="en-US" sz="1400" b="0" smtClean="0">
              <a:latin typeface="Times New Roman" pitchFamily="18" charset="0"/>
            </a:endParaRPr>
          </a:p>
        </p:txBody>
      </p:sp>
    </p:spTree>
    <p:extLst>
      <p:ext uri="{BB962C8B-B14F-4D97-AF65-F5344CB8AC3E}">
        <p14:creationId xmlns="" xmlns:p14="http://schemas.microsoft.com/office/powerpoint/2010/main" val="3068513003"/>
      </p:ext>
    </p:extLst>
  </p:cSld>
  <p:clrMapOvr>
    <a:masterClrMapping/>
  </p:clrMapOvr>
  <p:transition>
    <p:push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GB" b="1" dirty="0" smtClean="0">
                <a:effectLst/>
              </a:rPr>
              <a:t/>
            </a:r>
            <a:br>
              <a:rPr lang="en-GB" b="1" dirty="0" smtClean="0">
                <a:effectLst/>
              </a:rPr>
            </a:br>
            <a:r>
              <a:rPr lang="en-GB" b="1" dirty="0" smtClean="0">
                <a:effectLst/>
              </a:rPr>
              <a:t>Figure: </a:t>
            </a:r>
            <a:r>
              <a:rPr lang="en-GB" b="1" dirty="0">
                <a:effectLst/>
              </a:rPr>
              <a:t>Seed </a:t>
            </a:r>
            <a:r>
              <a:rPr lang="en-GB" b="1" dirty="0" smtClean="0">
                <a:effectLst/>
              </a:rPr>
              <a:t>Sources </a:t>
            </a:r>
            <a:r>
              <a:rPr lang="en-GB" b="1" dirty="0">
                <a:effectLst/>
              </a:rPr>
              <a:t>for </a:t>
            </a:r>
            <a:r>
              <a:rPr lang="en-GB" b="1" dirty="0" smtClean="0">
                <a:effectLst/>
              </a:rPr>
              <a:t>Main Crops </a:t>
            </a:r>
            <a:br>
              <a:rPr lang="en-GB" b="1" dirty="0" smtClean="0">
                <a:effectLst/>
              </a:rPr>
            </a:br>
            <a:r>
              <a:rPr lang="en-GB" b="1" dirty="0" smtClean="0">
                <a:effectLst/>
              </a:rPr>
              <a:t>(FAO- WFP-CFSAM, 2016)</a:t>
            </a:r>
            <a:r>
              <a:rPr lang="en-US" b="1" dirty="0">
                <a:effectLst/>
              </a:rPr>
              <a:t/>
            </a:r>
            <a:br>
              <a:rPr lang="en-US" b="1" dirty="0">
                <a:effectLst/>
              </a:rPr>
            </a:br>
            <a:endParaRPr lang="en-US" b="1" dirty="0"/>
          </a:p>
        </p:txBody>
      </p:sp>
      <p:sp>
        <p:nvSpPr>
          <p:cNvPr id="4" name="Slide Number Placeholder 3"/>
          <p:cNvSpPr>
            <a:spLocks noGrp="1"/>
          </p:cNvSpPr>
          <p:nvPr>
            <p:ph type="sldNum" sz="quarter" idx="12"/>
          </p:nvPr>
        </p:nvSpPr>
        <p:spPr/>
        <p:txBody>
          <a:bodyPr/>
          <a:lstStyle/>
          <a:p>
            <a:pPr>
              <a:defRPr/>
            </a:pPr>
            <a:fld id="{D4534633-62CC-431E-9A95-28439EAEF48F}" type="slidenum">
              <a:rPr lang="en-US" smtClean="0"/>
              <a:pPr>
                <a:defRPr/>
              </a:pPr>
              <a:t>33</a:t>
            </a:fld>
            <a:endParaRPr lang="en-US"/>
          </a:p>
        </p:txBody>
      </p:sp>
      <p:pic>
        <p:nvPicPr>
          <p:cNvPr id="5" name="Picture 4"/>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 y="990600"/>
            <a:ext cx="8610600" cy="5486400"/>
          </a:xfrm>
          <a:prstGeom prst="rect">
            <a:avLst/>
          </a:prstGeom>
          <a:noFill/>
          <a:ln>
            <a:noFill/>
          </a:ln>
        </p:spPr>
      </p:pic>
    </p:spTree>
    <p:extLst>
      <p:ext uri="{BB962C8B-B14F-4D97-AF65-F5344CB8AC3E}">
        <p14:creationId xmlns="" xmlns:p14="http://schemas.microsoft.com/office/powerpoint/2010/main" val="1224440296"/>
      </p:ext>
    </p:extLst>
  </p:cSld>
  <p:clrMapOvr>
    <a:masterClrMapping/>
  </p:clrMapOvr>
  <p:transition>
    <p:push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200" b="1" dirty="0" smtClean="0"/>
              <a:t>Value Chain of Seed Industry in Myanmar</a:t>
            </a:r>
            <a:endParaRPr lang="en-US" sz="3200" b="1" dirty="0"/>
          </a:p>
        </p:txBody>
      </p:sp>
      <p:sp>
        <p:nvSpPr>
          <p:cNvPr id="3" name="Slide Number Placeholder 2"/>
          <p:cNvSpPr>
            <a:spLocks noGrp="1"/>
          </p:cNvSpPr>
          <p:nvPr>
            <p:ph type="sldNum" sz="quarter" idx="12"/>
          </p:nvPr>
        </p:nvSpPr>
        <p:spPr/>
        <p:txBody>
          <a:bodyPr/>
          <a:lstStyle/>
          <a:p>
            <a:pPr>
              <a:defRPr/>
            </a:pPr>
            <a:fld id="{4352ABDA-6835-4E59-990D-D6073CF4B956}" type="slidenum">
              <a:rPr lang="en-US" smtClean="0"/>
              <a:pPr>
                <a:defRPr/>
              </a:pPr>
              <a:t>34</a:t>
            </a:fld>
            <a:endParaRPr lang="en-US"/>
          </a:p>
        </p:txBody>
      </p:sp>
      <p:sp>
        <p:nvSpPr>
          <p:cNvPr id="4" name="Rectangle 56"/>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5" name="Group 2"/>
          <p:cNvGrpSpPr>
            <a:grpSpLocks/>
          </p:cNvGrpSpPr>
          <p:nvPr/>
        </p:nvGrpSpPr>
        <p:grpSpPr bwMode="auto">
          <a:xfrm>
            <a:off x="838200" y="1295400"/>
            <a:ext cx="7696200" cy="5181600"/>
            <a:chOff x="0" y="0"/>
            <a:chExt cx="55651" cy="37958"/>
          </a:xfrm>
        </p:grpSpPr>
        <p:grpSp>
          <p:nvGrpSpPr>
            <p:cNvPr id="6" name="Group 9"/>
            <p:cNvGrpSpPr>
              <a:grpSpLocks/>
            </p:cNvGrpSpPr>
            <p:nvPr/>
          </p:nvGrpSpPr>
          <p:grpSpPr bwMode="auto">
            <a:xfrm>
              <a:off x="0" y="0"/>
              <a:ext cx="55651" cy="29817"/>
              <a:chOff x="1481" y="2296"/>
              <a:chExt cx="8764" cy="6225"/>
            </a:xfrm>
          </p:grpSpPr>
          <p:sp>
            <p:nvSpPr>
              <p:cNvPr id="14" name="Text Box 10"/>
              <p:cNvSpPr txBox="1">
                <a:spLocks noChangeArrowheads="1"/>
              </p:cNvSpPr>
              <p:nvPr/>
            </p:nvSpPr>
            <p:spPr bwMode="auto">
              <a:xfrm>
                <a:off x="7933" y="7381"/>
                <a:ext cx="2312" cy="530"/>
              </a:xfrm>
              <a:prstGeom prst="rect">
                <a:avLst/>
              </a:prstGeom>
              <a:solidFill>
                <a:srgbClr val="FFFFFF"/>
              </a:solidFill>
              <a:ln w="25400">
                <a:solidFill>
                  <a:srgbClr val="33CC33"/>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FARMERS</a:t>
                </a:r>
                <a:endParaRPr kumimoji="0" lang="en-US" altLang="en-US" sz="1600" b="0" i="0" u="none" strike="noStrike" cap="none" normalizeH="0" baseline="0" smtClean="0">
                  <a:ln>
                    <a:noFill/>
                  </a:ln>
                  <a:solidFill>
                    <a:schemeClr val="tx1"/>
                  </a:solidFill>
                  <a:effectLst/>
                  <a:cs typeface="Arial" pitchFamily="34" charset="0"/>
                </a:endParaRPr>
              </a:p>
            </p:txBody>
          </p:sp>
          <p:grpSp>
            <p:nvGrpSpPr>
              <p:cNvPr id="15" name="Group 11"/>
              <p:cNvGrpSpPr>
                <a:grpSpLocks/>
              </p:cNvGrpSpPr>
              <p:nvPr/>
            </p:nvGrpSpPr>
            <p:grpSpPr bwMode="auto">
              <a:xfrm>
                <a:off x="1481" y="2296"/>
                <a:ext cx="8494" cy="6225"/>
                <a:chOff x="1481" y="2296"/>
                <a:chExt cx="8494" cy="6225"/>
              </a:xfrm>
            </p:grpSpPr>
            <p:sp>
              <p:nvSpPr>
                <p:cNvPr id="16" name="Text Box 12"/>
                <p:cNvSpPr txBox="1">
                  <a:spLocks noChangeArrowheads="1"/>
                </p:cNvSpPr>
                <p:nvPr/>
              </p:nvSpPr>
              <p:spPr bwMode="auto">
                <a:xfrm>
                  <a:off x="1481" y="7381"/>
                  <a:ext cx="2312" cy="530"/>
                </a:xfrm>
                <a:prstGeom prst="rect">
                  <a:avLst/>
                </a:prstGeom>
                <a:solidFill>
                  <a:srgbClr val="FFFFFF"/>
                </a:solidFill>
                <a:ln w="25400">
                  <a:solidFill>
                    <a:srgbClr val="33CC33"/>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CONTRACT FARMERS</a:t>
                  </a:r>
                  <a:endParaRPr kumimoji="0" lang="en-US" altLang="en-US" sz="1600" b="0" i="0" u="none" strike="noStrike" cap="none" normalizeH="0" baseline="0" smtClean="0">
                    <a:ln>
                      <a:noFill/>
                    </a:ln>
                    <a:solidFill>
                      <a:schemeClr val="tx1"/>
                    </a:solidFill>
                    <a:effectLst/>
                    <a:cs typeface="Arial" pitchFamily="34" charset="0"/>
                  </a:endParaRPr>
                </a:p>
              </p:txBody>
            </p:sp>
            <p:grpSp>
              <p:nvGrpSpPr>
                <p:cNvPr id="17" name="Group 13"/>
                <p:cNvGrpSpPr>
                  <a:grpSpLocks/>
                </p:cNvGrpSpPr>
                <p:nvPr/>
              </p:nvGrpSpPr>
              <p:grpSpPr bwMode="auto">
                <a:xfrm>
                  <a:off x="1511" y="2296"/>
                  <a:ext cx="8464" cy="6225"/>
                  <a:chOff x="1511" y="2296"/>
                  <a:chExt cx="8464" cy="6225"/>
                </a:xfrm>
              </p:grpSpPr>
              <p:sp>
                <p:nvSpPr>
                  <p:cNvPr id="18" name="AutoShape 14"/>
                  <p:cNvSpPr>
                    <a:spLocks noChangeShapeType="1"/>
                  </p:cNvSpPr>
                  <p:nvPr/>
                </p:nvSpPr>
                <p:spPr bwMode="auto">
                  <a:xfrm>
                    <a:off x="4170" y="4941"/>
                    <a:ext cx="1005" cy="0"/>
                  </a:xfrm>
                  <a:prstGeom prst="straightConnector1">
                    <a:avLst/>
                  </a:prstGeom>
                  <a:noFill/>
                  <a:ln w="25400">
                    <a:solidFill>
                      <a:srgbClr val="CC00CC"/>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nvGrpSpPr>
                  <p:cNvPr id="19" name="Group 15"/>
                  <p:cNvGrpSpPr>
                    <a:grpSpLocks/>
                  </p:cNvGrpSpPr>
                  <p:nvPr/>
                </p:nvGrpSpPr>
                <p:grpSpPr bwMode="auto">
                  <a:xfrm>
                    <a:off x="1511" y="2296"/>
                    <a:ext cx="8464" cy="6225"/>
                    <a:chOff x="1511" y="2296"/>
                    <a:chExt cx="8464" cy="6225"/>
                  </a:xfrm>
                </p:grpSpPr>
                <p:sp>
                  <p:nvSpPr>
                    <p:cNvPr id="20" name="AutoShape 16"/>
                    <p:cNvSpPr>
                      <a:spLocks noChangeShapeType="1"/>
                    </p:cNvSpPr>
                    <p:nvPr/>
                  </p:nvSpPr>
                  <p:spPr bwMode="auto">
                    <a:xfrm>
                      <a:off x="7517" y="5536"/>
                      <a:ext cx="2458" cy="0"/>
                    </a:xfrm>
                    <a:prstGeom prst="straightConnector1">
                      <a:avLst/>
                    </a:prstGeom>
                    <a:noFill/>
                    <a:ln w="25400">
                      <a:solidFill>
                        <a:srgbClr val="CC00CC"/>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nvGrpSpPr>
                    <p:cNvPr id="21" name="Group 17"/>
                    <p:cNvGrpSpPr>
                      <a:grpSpLocks/>
                    </p:cNvGrpSpPr>
                    <p:nvPr/>
                  </p:nvGrpSpPr>
                  <p:grpSpPr bwMode="auto">
                    <a:xfrm>
                      <a:off x="1511" y="2296"/>
                      <a:ext cx="8464" cy="6225"/>
                      <a:chOff x="1511" y="2296"/>
                      <a:chExt cx="8464" cy="6225"/>
                    </a:xfrm>
                  </p:grpSpPr>
                  <p:sp>
                    <p:nvSpPr>
                      <p:cNvPr id="22" name="AutoShape 18"/>
                      <p:cNvSpPr>
                        <a:spLocks noChangeShapeType="1"/>
                      </p:cNvSpPr>
                      <p:nvPr/>
                    </p:nvSpPr>
                    <p:spPr bwMode="auto">
                      <a:xfrm flipV="1">
                        <a:off x="2910" y="5641"/>
                        <a:ext cx="1" cy="1740"/>
                      </a:xfrm>
                      <a:prstGeom prst="straightConnector1">
                        <a:avLst/>
                      </a:prstGeom>
                      <a:noFill/>
                      <a:ln w="25400">
                        <a:solidFill>
                          <a:srgbClr val="FFC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3" name="Text Box 19"/>
                      <p:cNvSpPr txBox="1">
                        <a:spLocks noChangeArrowheads="1"/>
                      </p:cNvSpPr>
                      <p:nvPr/>
                    </p:nvSpPr>
                    <p:spPr bwMode="auto">
                      <a:xfrm>
                        <a:off x="4663" y="7381"/>
                        <a:ext cx="2312" cy="530"/>
                      </a:xfrm>
                      <a:prstGeom prst="rect">
                        <a:avLst/>
                      </a:prstGeom>
                      <a:solidFill>
                        <a:srgbClr val="FFFFFF"/>
                      </a:solidFill>
                      <a:ln w="25400">
                        <a:solidFill>
                          <a:srgbClr val="33CC33"/>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PRIVATE COMPANIES</a:t>
                        </a:r>
                        <a:endParaRPr kumimoji="0" lang="en-US" altLang="en-US" sz="1600" b="0" i="0" u="none" strike="noStrike" cap="none" normalizeH="0" baseline="0" smtClean="0">
                          <a:ln>
                            <a:noFill/>
                          </a:ln>
                          <a:solidFill>
                            <a:schemeClr val="tx1"/>
                          </a:solidFill>
                          <a:effectLst/>
                          <a:cs typeface="Arial" pitchFamily="34" charset="0"/>
                        </a:endParaRPr>
                      </a:p>
                    </p:txBody>
                  </p:sp>
                  <p:sp>
                    <p:nvSpPr>
                      <p:cNvPr id="24" name="AutoShape 20"/>
                      <p:cNvSpPr>
                        <a:spLocks noChangeShapeType="1"/>
                      </p:cNvSpPr>
                      <p:nvPr/>
                    </p:nvSpPr>
                    <p:spPr bwMode="auto">
                      <a:xfrm flipH="1">
                        <a:off x="3778" y="7756"/>
                        <a:ext cx="870" cy="0"/>
                      </a:xfrm>
                      <a:prstGeom prst="straightConnector1">
                        <a:avLst/>
                      </a:prstGeom>
                      <a:noFill/>
                      <a:ln w="50800">
                        <a:solidFill>
                          <a:srgbClr val="33CC33"/>
                        </a:solidFill>
                        <a:round/>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5" name="AutoShape 21"/>
                      <p:cNvSpPr>
                        <a:spLocks noChangeShapeType="1"/>
                      </p:cNvSpPr>
                      <p:nvPr/>
                    </p:nvSpPr>
                    <p:spPr bwMode="auto">
                      <a:xfrm>
                        <a:off x="2910" y="5626"/>
                        <a:ext cx="2295" cy="0"/>
                      </a:xfrm>
                      <a:prstGeom prst="straightConnector1">
                        <a:avLst/>
                      </a:prstGeom>
                      <a:noFill/>
                      <a:ln w="25400">
                        <a:solidFill>
                          <a:srgbClr val="FFC000"/>
                        </a:solidFill>
                        <a:round/>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6" name="Text Box 22"/>
                      <p:cNvSpPr txBox="1">
                        <a:spLocks noChangeArrowheads="1"/>
                      </p:cNvSpPr>
                      <p:nvPr/>
                    </p:nvSpPr>
                    <p:spPr bwMode="auto">
                      <a:xfrm>
                        <a:off x="1528" y="2386"/>
                        <a:ext cx="2312" cy="530"/>
                      </a:xfrm>
                      <a:prstGeom prst="rect">
                        <a:avLst/>
                      </a:prstGeom>
                      <a:solidFill>
                        <a:srgbClr val="FFFFFF"/>
                      </a:solidFill>
                      <a:ln w="25400">
                        <a:solidFill>
                          <a:srgbClr val="33CC33"/>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DAR</a:t>
                        </a:r>
                        <a:endParaRPr kumimoji="0" lang="en-US" altLang="en-US" sz="1600" b="0" i="0" u="none" strike="noStrike" cap="none" normalizeH="0" baseline="0" smtClean="0">
                          <a:ln>
                            <a:noFill/>
                          </a:ln>
                          <a:solidFill>
                            <a:schemeClr val="tx1"/>
                          </a:solidFill>
                          <a:effectLst/>
                          <a:cs typeface="Arial" pitchFamily="34" charset="0"/>
                        </a:endParaRPr>
                      </a:p>
                    </p:txBody>
                  </p:sp>
                  <p:sp>
                    <p:nvSpPr>
                      <p:cNvPr id="27" name="Text Box 23"/>
                      <p:cNvSpPr txBox="1">
                        <a:spLocks noChangeArrowheads="1"/>
                      </p:cNvSpPr>
                      <p:nvPr/>
                    </p:nvSpPr>
                    <p:spPr bwMode="auto">
                      <a:xfrm>
                        <a:off x="1511" y="4441"/>
                        <a:ext cx="2312" cy="530"/>
                      </a:xfrm>
                      <a:prstGeom prst="rect">
                        <a:avLst/>
                      </a:prstGeom>
                      <a:solidFill>
                        <a:srgbClr val="FFFFFF"/>
                      </a:solidFill>
                      <a:ln w="25400">
                        <a:solidFill>
                          <a:srgbClr val="33CC33"/>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DOA</a:t>
                        </a:r>
                        <a:endParaRPr kumimoji="0" lang="en-US" altLang="en-US" sz="1600" b="0" i="0" u="none" strike="noStrike" cap="none" normalizeH="0" baseline="0" smtClean="0">
                          <a:ln>
                            <a:noFill/>
                          </a:ln>
                          <a:solidFill>
                            <a:schemeClr val="tx1"/>
                          </a:solidFill>
                          <a:effectLst/>
                          <a:cs typeface="Arial" pitchFamily="34" charset="0"/>
                        </a:endParaRPr>
                      </a:p>
                    </p:txBody>
                  </p:sp>
                  <p:sp>
                    <p:nvSpPr>
                      <p:cNvPr id="28" name="Text Box 24"/>
                      <p:cNvSpPr txBox="1">
                        <a:spLocks noChangeArrowheads="1"/>
                      </p:cNvSpPr>
                      <p:nvPr/>
                    </p:nvSpPr>
                    <p:spPr bwMode="auto">
                      <a:xfrm>
                        <a:off x="5205" y="2296"/>
                        <a:ext cx="2312" cy="530"/>
                      </a:xfrm>
                      <a:prstGeom prst="rect">
                        <a:avLst/>
                      </a:prstGeom>
                      <a:solidFill>
                        <a:srgbClr val="FFFFFF"/>
                      </a:solidFill>
                      <a:ln w="25400">
                        <a:solidFill>
                          <a:srgbClr val="FFC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Breeder Seed</a:t>
                        </a:r>
                        <a:endParaRPr kumimoji="0" lang="en-US" altLang="en-US" sz="1600" b="0" i="0" u="none" strike="noStrike" cap="none" normalizeH="0" baseline="0" smtClean="0">
                          <a:ln>
                            <a:noFill/>
                          </a:ln>
                          <a:solidFill>
                            <a:schemeClr val="tx1"/>
                          </a:solidFill>
                          <a:effectLst/>
                          <a:cs typeface="Arial" pitchFamily="34" charset="0"/>
                        </a:endParaRPr>
                      </a:p>
                    </p:txBody>
                  </p:sp>
                  <p:sp>
                    <p:nvSpPr>
                      <p:cNvPr id="29" name="Text Box 25"/>
                      <p:cNvSpPr txBox="1">
                        <a:spLocks noChangeArrowheads="1"/>
                      </p:cNvSpPr>
                      <p:nvPr/>
                    </p:nvSpPr>
                    <p:spPr bwMode="auto">
                      <a:xfrm>
                        <a:off x="5205" y="3066"/>
                        <a:ext cx="2312" cy="530"/>
                      </a:xfrm>
                      <a:prstGeom prst="rect">
                        <a:avLst/>
                      </a:prstGeom>
                      <a:solidFill>
                        <a:srgbClr val="FFFFFF"/>
                      </a:solidFill>
                      <a:ln w="25400">
                        <a:solidFill>
                          <a:srgbClr val="FFC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Foundation Seed</a:t>
                        </a:r>
                        <a:endParaRPr kumimoji="0" lang="en-US" altLang="en-US" sz="1600" b="0" i="0" u="none" strike="noStrike" cap="none" normalizeH="0" baseline="0" dirty="0" smtClean="0">
                          <a:ln>
                            <a:noFill/>
                          </a:ln>
                          <a:solidFill>
                            <a:schemeClr val="tx1"/>
                          </a:solidFill>
                          <a:effectLst/>
                          <a:cs typeface="Arial" pitchFamily="34" charset="0"/>
                        </a:endParaRPr>
                      </a:p>
                    </p:txBody>
                  </p:sp>
                  <p:sp>
                    <p:nvSpPr>
                      <p:cNvPr id="30" name="Text Box 26"/>
                      <p:cNvSpPr txBox="1">
                        <a:spLocks noChangeArrowheads="1"/>
                      </p:cNvSpPr>
                      <p:nvPr/>
                    </p:nvSpPr>
                    <p:spPr bwMode="auto">
                      <a:xfrm>
                        <a:off x="5205" y="4471"/>
                        <a:ext cx="2312" cy="530"/>
                      </a:xfrm>
                      <a:prstGeom prst="rect">
                        <a:avLst/>
                      </a:prstGeom>
                      <a:solidFill>
                        <a:srgbClr val="FFFFFF"/>
                      </a:solidFill>
                      <a:ln w="25400">
                        <a:solidFill>
                          <a:srgbClr val="FFC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Register Seed</a:t>
                        </a:r>
                        <a:endParaRPr kumimoji="0" lang="en-US" altLang="en-US" sz="1600" b="0" i="0" u="none" strike="noStrike" cap="none" normalizeH="0" baseline="0" smtClean="0">
                          <a:ln>
                            <a:noFill/>
                          </a:ln>
                          <a:solidFill>
                            <a:schemeClr val="tx1"/>
                          </a:solidFill>
                          <a:effectLst/>
                          <a:cs typeface="Arial" pitchFamily="34" charset="0"/>
                        </a:endParaRPr>
                      </a:p>
                    </p:txBody>
                  </p:sp>
                  <p:sp>
                    <p:nvSpPr>
                      <p:cNvPr id="31" name="Text Box 27"/>
                      <p:cNvSpPr txBox="1">
                        <a:spLocks noChangeArrowheads="1"/>
                      </p:cNvSpPr>
                      <p:nvPr/>
                    </p:nvSpPr>
                    <p:spPr bwMode="auto">
                      <a:xfrm>
                        <a:off x="5205" y="5241"/>
                        <a:ext cx="2312" cy="530"/>
                      </a:xfrm>
                      <a:prstGeom prst="rect">
                        <a:avLst/>
                      </a:prstGeom>
                      <a:solidFill>
                        <a:srgbClr val="FFFFFF"/>
                      </a:solidFill>
                      <a:ln w="25400">
                        <a:solidFill>
                          <a:srgbClr val="FFC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Certified Seed</a:t>
                        </a:r>
                        <a:endParaRPr kumimoji="0" lang="en-US" altLang="en-US" sz="1600" b="0" i="0" u="none" strike="noStrike" cap="none" normalizeH="0" baseline="0" smtClean="0">
                          <a:ln>
                            <a:noFill/>
                          </a:ln>
                          <a:solidFill>
                            <a:schemeClr val="tx1"/>
                          </a:solidFill>
                          <a:effectLst/>
                          <a:cs typeface="Arial" pitchFamily="34" charset="0"/>
                        </a:endParaRPr>
                      </a:p>
                    </p:txBody>
                  </p:sp>
                  <p:grpSp>
                    <p:nvGrpSpPr>
                      <p:cNvPr id="32" name="Group 28"/>
                      <p:cNvGrpSpPr>
                        <a:grpSpLocks/>
                      </p:cNvGrpSpPr>
                      <p:nvPr/>
                    </p:nvGrpSpPr>
                    <p:grpSpPr bwMode="auto">
                      <a:xfrm>
                        <a:off x="3840" y="2641"/>
                        <a:ext cx="1365" cy="615"/>
                        <a:chOff x="3840" y="2250"/>
                        <a:chExt cx="1365" cy="615"/>
                      </a:xfrm>
                    </p:grpSpPr>
                    <p:sp>
                      <p:nvSpPr>
                        <p:cNvPr id="58" name="AutoShape 29"/>
                        <p:cNvSpPr>
                          <a:spLocks noChangeShapeType="1"/>
                        </p:cNvSpPr>
                        <p:nvPr/>
                      </p:nvSpPr>
                      <p:spPr bwMode="auto">
                        <a:xfrm>
                          <a:off x="4545" y="2250"/>
                          <a:ext cx="660" cy="0"/>
                        </a:xfrm>
                        <a:prstGeom prst="straightConnector1">
                          <a:avLst/>
                        </a:prstGeom>
                        <a:noFill/>
                        <a:ln w="25400">
                          <a:solidFill>
                            <a:srgbClr val="FFC000"/>
                          </a:solidFill>
                          <a:round/>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9" name="AutoShape 30"/>
                        <p:cNvSpPr>
                          <a:spLocks noChangeShapeType="1"/>
                        </p:cNvSpPr>
                        <p:nvPr/>
                      </p:nvSpPr>
                      <p:spPr bwMode="auto">
                        <a:xfrm>
                          <a:off x="3840" y="2255"/>
                          <a:ext cx="1365" cy="610"/>
                        </a:xfrm>
                        <a:prstGeom prst="bentConnector3">
                          <a:avLst>
                            <a:gd name="adj1" fmla="val 49963"/>
                          </a:avLst>
                        </a:prstGeom>
                        <a:noFill/>
                        <a:ln w="25400">
                          <a:solidFill>
                            <a:srgbClr val="FFC000"/>
                          </a:solidFill>
                          <a:miter lim="800000"/>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sp>
                    <p:nvSpPr>
                      <p:cNvPr id="33" name="AutoShape 31"/>
                      <p:cNvSpPr>
                        <a:spLocks noChangeShapeType="1"/>
                      </p:cNvSpPr>
                      <p:nvPr/>
                    </p:nvSpPr>
                    <p:spPr bwMode="auto">
                      <a:xfrm rot="10800000" flipV="1">
                        <a:off x="3808" y="3436"/>
                        <a:ext cx="1412" cy="1200"/>
                      </a:xfrm>
                      <a:prstGeom prst="bentConnector3">
                        <a:avLst>
                          <a:gd name="adj1" fmla="val 50000"/>
                        </a:avLst>
                      </a:prstGeom>
                      <a:noFill/>
                      <a:ln w="25400">
                        <a:solidFill>
                          <a:srgbClr val="CC00CC"/>
                        </a:solidFill>
                        <a:miter lim="800000"/>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4" name="AutoShape 32"/>
                      <p:cNvSpPr>
                        <a:spLocks noChangeShapeType="1"/>
                      </p:cNvSpPr>
                      <p:nvPr/>
                    </p:nvSpPr>
                    <p:spPr bwMode="auto">
                      <a:xfrm>
                        <a:off x="2610" y="2916"/>
                        <a:ext cx="0" cy="1525"/>
                      </a:xfrm>
                      <a:prstGeom prst="straightConnector1">
                        <a:avLst/>
                      </a:prstGeom>
                      <a:noFill/>
                      <a:ln w="50800">
                        <a:solidFill>
                          <a:srgbClr val="33CC33"/>
                        </a:solidFill>
                        <a:round/>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5" name="AutoShape 33"/>
                      <p:cNvSpPr>
                        <a:spLocks noChangeShapeType="1"/>
                      </p:cNvSpPr>
                      <p:nvPr/>
                    </p:nvSpPr>
                    <p:spPr bwMode="auto">
                      <a:xfrm>
                        <a:off x="2610" y="4971"/>
                        <a:ext cx="1" cy="2410"/>
                      </a:xfrm>
                      <a:prstGeom prst="straightConnector1">
                        <a:avLst/>
                      </a:prstGeom>
                      <a:noFill/>
                      <a:ln w="50800">
                        <a:solidFill>
                          <a:srgbClr val="33CC33"/>
                        </a:solidFill>
                        <a:round/>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nvGrpSpPr>
                      <p:cNvPr id="36" name="Group 34"/>
                      <p:cNvGrpSpPr>
                        <a:grpSpLocks/>
                      </p:cNvGrpSpPr>
                      <p:nvPr/>
                    </p:nvGrpSpPr>
                    <p:grpSpPr bwMode="auto">
                      <a:xfrm>
                        <a:off x="3840" y="4786"/>
                        <a:ext cx="1365" cy="615"/>
                        <a:chOff x="3840" y="2250"/>
                        <a:chExt cx="1365" cy="615"/>
                      </a:xfrm>
                    </p:grpSpPr>
                    <p:sp>
                      <p:nvSpPr>
                        <p:cNvPr id="56" name="AutoShape 35"/>
                        <p:cNvSpPr>
                          <a:spLocks noChangeShapeType="1"/>
                        </p:cNvSpPr>
                        <p:nvPr/>
                      </p:nvSpPr>
                      <p:spPr bwMode="auto">
                        <a:xfrm>
                          <a:off x="4545" y="2250"/>
                          <a:ext cx="660" cy="0"/>
                        </a:xfrm>
                        <a:prstGeom prst="straightConnector1">
                          <a:avLst/>
                        </a:prstGeom>
                        <a:noFill/>
                        <a:ln w="25400">
                          <a:solidFill>
                            <a:srgbClr val="FFC000"/>
                          </a:solidFill>
                          <a:round/>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7" name="AutoShape 36"/>
                        <p:cNvSpPr>
                          <a:spLocks noChangeShapeType="1"/>
                        </p:cNvSpPr>
                        <p:nvPr/>
                      </p:nvSpPr>
                      <p:spPr bwMode="auto">
                        <a:xfrm>
                          <a:off x="3840" y="2255"/>
                          <a:ext cx="1365" cy="610"/>
                        </a:xfrm>
                        <a:prstGeom prst="bentConnector3">
                          <a:avLst>
                            <a:gd name="adj1" fmla="val 49963"/>
                          </a:avLst>
                        </a:prstGeom>
                        <a:noFill/>
                        <a:ln w="25400">
                          <a:solidFill>
                            <a:srgbClr val="FFC000"/>
                          </a:solidFill>
                          <a:miter lim="800000"/>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sp>
                    <p:nvSpPr>
                      <p:cNvPr id="37" name="AutoShape 37"/>
                      <p:cNvSpPr>
                        <a:spLocks noChangeShapeType="1"/>
                      </p:cNvSpPr>
                      <p:nvPr/>
                    </p:nvSpPr>
                    <p:spPr bwMode="auto">
                      <a:xfrm>
                        <a:off x="3793" y="7561"/>
                        <a:ext cx="870" cy="0"/>
                      </a:xfrm>
                      <a:prstGeom prst="straightConnector1">
                        <a:avLst/>
                      </a:prstGeom>
                      <a:noFill/>
                      <a:ln w="50800">
                        <a:solidFill>
                          <a:srgbClr val="33CC33"/>
                        </a:solidFill>
                        <a:round/>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8" name="AutoShape 38"/>
                      <p:cNvSpPr>
                        <a:spLocks noChangeShapeType="1"/>
                      </p:cNvSpPr>
                      <p:nvPr/>
                    </p:nvSpPr>
                    <p:spPr bwMode="auto">
                      <a:xfrm>
                        <a:off x="6975" y="7636"/>
                        <a:ext cx="945" cy="1"/>
                      </a:xfrm>
                      <a:prstGeom prst="straightConnector1">
                        <a:avLst/>
                      </a:prstGeom>
                      <a:noFill/>
                      <a:ln w="50800">
                        <a:solidFill>
                          <a:srgbClr val="33CC33"/>
                        </a:solidFill>
                        <a:round/>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nvGrpSpPr>
                      <p:cNvPr id="39" name="Group 39"/>
                      <p:cNvGrpSpPr>
                        <a:grpSpLocks/>
                      </p:cNvGrpSpPr>
                      <p:nvPr/>
                    </p:nvGrpSpPr>
                    <p:grpSpPr bwMode="auto">
                      <a:xfrm>
                        <a:off x="2610" y="7911"/>
                        <a:ext cx="6480" cy="610"/>
                        <a:chOff x="2610" y="6800"/>
                        <a:chExt cx="6480" cy="610"/>
                      </a:xfrm>
                    </p:grpSpPr>
                    <p:sp>
                      <p:nvSpPr>
                        <p:cNvPr id="53" name="AutoShape 40"/>
                        <p:cNvSpPr>
                          <a:spLocks noChangeShapeType="1"/>
                        </p:cNvSpPr>
                        <p:nvPr/>
                      </p:nvSpPr>
                      <p:spPr bwMode="auto">
                        <a:xfrm>
                          <a:off x="2610" y="6800"/>
                          <a:ext cx="1" cy="610"/>
                        </a:xfrm>
                        <a:prstGeom prst="straightConnector1">
                          <a:avLst/>
                        </a:prstGeom>
                        <a:noFill/>
                        <a:ln w="50800">
                          <a:solidFill>
                            <a:srgbClr val="33CC3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4" name="AutoShape 41"/>
                        <p:cNvSpPr>
                          <a:spLocks noChangeShapeType="1"/>
                        </p:cNvSpPr>
                        <p:nvPr/>
                      </p:nvSpPr>
                      <p:spPr bwMode="auto">
                        <a:xfrm>
                          <a:off x="2611" y="7410"/>
                          <a:ext cx="6479" cy="0"/>
                        </a:xfrm>
                        <a:prstGeom prst="straightConnector1">
                          <a:avLst/>
                        </a:prstGeom>
                        <a:noFill/>
                        <a:ln w="50800">
                          <a:solidFill>
                            <a:srgbClr val="33CC3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5" name="AutoShape 42"/>
                        <p:cNvSpPr>
                          <a:spLocks noChangeShapeType="1"/>
                        </p:cNvSpPr>
                        <p:nvPr/>
                      </p:nvSpPr>
                      <p:spPr bwMode="auto">
                        <a:xfrm flipV="1">
                          <a:off x="9090" y="6800"/>
                          <a:ext cx="0" cy="610"/>
                        </a:xfrm>
                        <a:prstGeom prst="straightConnector1">
                          <a:avLst/>
                        </a:prstGeom>
                        <a:noFill/>
                        <a:ln w="50800">
                          <a:solidFill>
                            <a:srgbClr val="33CC33"/>
                          </a:solidFill>
                          <a:round/>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sp>
                    <p:nvSpPr>
                      <p:cNvPr id="40" name="AutoShape 43"/>
                      <p:cNvSpPr>
                        <a:spLocks noChangeShapeType="1"/>
                      </p:cNvSpPr>
                      <p:nvPr/>
                    </p:nvSpPr>
                    <p:spPr bwMode="auto">
                      <a:xfrm>
                        <a:off x="6075" y="5771"/>
                        <a:ext cx="0" cy="1610"/>
                      </a:xfrm>
                      <a:prstGeom prst="straightConnector1">
                        <a:avLst/>
                      </a:prstGeom>
                      <a:noFill/>
                      <a:ln w="25400">
                        <a:solidFill>
                          <a:srgbClr val="CC00CC"/>
                        </a:solidFill>
                        <a:round/>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1" name="Text Box 44"/>
                      <p:cNvSpPr txBox="1">
                        <a:spLocks noChangeArrowheads="1"/>
                      </p:cNvSpPr>
                      <p:nvPr/>
                    </p:nvSpPr>
                    <p:spPr bwMode="auto">
                      <a:xfrm>
                        <a:off x="6975" y="6030"/>
                        <a:ext cx="2460" cy="530"/>
                      </a:xfrm>
                      <a:prstGeom prst="rect">
                        <a:avLst/>
                      </a:prstGeom>
                      <a:solidFill>
                        <a:srgbClr val="FFFFFF"/>
                      </a:solidFill>
                      <a:ln w="25400">
                        <a:solidFill>
                          <a:srgbClr val="00B0F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Imported Hybrid Seeds</a:t>
                        </a:r>
                        <a:endParaRPr kumimoji="0" lang="en-US" altLang="en-US" sz="1600" b="0" i="0" u="none" strike="noStrike" cap="none" normalizeH="0" baseline="0" smtClean="0">
                          <a:ln>
                            <a:noFill/>
                          </a:ln>
                          <a:solidFill>
                            <a:schemeClr val="tx1"/>
                          </a:solidFill>
                          <a:effectLst/>
                          <a:cs typeface="Arial" pitchFamily="34" charset="0"/>
                        </a:endParaRPr>
                      </a:p>
                    </p:txBody>
                  </p:sp>
                  <p:sp>
                    <p:nvSpPr>
                      <p:cNvPr id="42" name="AutoShape 45"/>
                      <p:cNvSpPr>
                        <a:spLocks noChangeShapeType="1"/>
                      </p:cNvSpPr>
                      <p:nvPr/>
                    </p:nvSpPr>
                    <p:spPr bwMode="auto">
                      <a:xfrm flipV="1">
                        <a:off x="6390" y="5771"/>
                        <a:ext cx="1" cy="1610"/>
                      </a:xfrm>
                      <a:prstGeom prst="straightConnector1">
                        <a:avLst/>
                      </a:prstGeom>
                      <a:noFill/>
                      <a:ln w="25400">
                        <a:solidFill>
                          <a:srgbClr val="FFC000"/>
                        </a:solidFill>
                        <a:round/>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3" name="AutoShape 46"/>
                      <p:cNvSpPr>
                        <a:spLocks noChangeShapeType="1"/>
                      </p:cNvSpPr>
                      <p:nvPr/>
                    </p:nvSpPr>
                    <p:spPr bwMode="auto">
                      <a:xfrm>
                        <a:off x="8743" y="6602"/>
                        <a:ext cx="0" cy="794"/>
                      </a:xfrm>
                      <a:prstGeom prst="straightConnector1">
                        <a:avLst/>
                      </a:prstGeom>
                      <a:noFill/>
                      <a:ln w="25400">
                        <a:solidFill>
                          <a:srgbClr val="CC00CC"/>
                        </a:solidFill>
                        <a:round/>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4" name="AutoShape 47"/>
                      <p:cNvSpPr>
                        <a:spLocks noChangeShapeType="1"/>
                      </p:cNvSpPr>
                      <p:nvPr/>
                    </p:nvSpPr>
                    <p:spPr bwMode="auto">
                      <a:xfrm>
                        <a:off x="9975" y="5536"/>
                        <a:ext cx="0" cy="1845"/>
                      </a:xfrm>
                      <a:prstGeom prst="straightConnector1">
                        <a:avLst/>
                      </a:prstGeom>
                      <a:noFill/>
                      <a:ln w="25400">
                        <a:solidFill>
                          <a:srgbClr val="CC00CC"/>
                        </a:solidFill>
                        <a:round/>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5" name="AutoShape 48"/>
                      <p:cNvSpPr>
                        <a:spLocks noChangeShapeType="1"/>
                      </p:cNvSpPr>
                      <p:nvPr/>
                    </p:nvSpPr>
                    <p:spPr bwMode="auto">
                      <a:xfrm>
                        <a:off x="4170" y="4941"/>
                        <a:ext cx="0" cy="2110"/>
                      </a:xfrm>
                      <a:prstGeom prst="straightConnector1">
                        <a:avLst/>
                      </a:prstGeom>
                      <a:noFill/>
                      <a:ln w="25400">
                        <a:solidFill>
                          <a:srgbClr val="CC00CC"/>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nvGrpSpPr>
                      <p:cNvPr id="46" name="Group 49"/>
                      <p:cNvGrpSpPr>
                        <a:grpSpLocks/>
                      </p:cNvGrpSpPr>
                      <p:nvPr/>
                    </p:nvGrpSpPr>
                    <p:grpSpPr bwMode="auto">
                      <a:xfrm>
                        <a:off x="3240" y="7051"/>
                        <a:ext cx="2055" cy="345"/>
                        <a:chOff x="3240" y="6316"/>
                        <a:chExt cx="2055" cy="345"/>
                      </a:xfrm>
                    </p:grpSpPr>
                    <p:sp>
                      <p:nvSpPr>
                        <p:cNvPr id="50" name="AutoShape 50"/>
                        <p:cNvSpPr>
                          <a:spLocks noChangeShapeType="1"/>
                        </p:cNvSpPr>
                        <p:nvPr/>
                      </p:nvSpPr>
                      <p:spPr bwMode="auto">
                        <a:xfrm>
                          <a:off x="3240" y="6316"/>
                          <a:ext cx="2055" cy="0"/>
                        </a:xfrm>
                        <a:prstGeom prst="straightConnector1">
                          <a:avLst/>
                        </a:prstGeom>
                        <a:noFill/>
                        <a:ln w="25400">
                          <a:solidFill>
                            <a:srgbClr val="CC00CC"/>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1" name="AutoShape 51"/>
                        <p:cNvSpPr>
                          <a:spLocks noChangeShapeType="1"/>
                        </p:cNvSpPr>
                        <p:nvPr/>
                      </p:nvSpPr>
                      <p:spPr bwMode="auto">
                        <a:xfrm>
                          <a:off x="3240" y="6316"/>
                          <a:ext cx="0" cy="345"/>
                        </a:xfrm>
                        <a:prstGeom prst="straightConnector1">
                          <a:avLst/>
                        </a:prstGeom>
                        <a:noFill/>
                        <a:ln w="25400">
                          <a:solidFill>
                            <a:srgbClr val="CC00CC"/>
                          </a:solidFill>
                          <a:round/>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2" name="AutoShape 52"/>
                        <p:cNvSpPr>
                          <a:spLocks noChangeShapeType="1"/>
                        </p:cNvSpPr>
                        <p:nvPr/>
                      </p:nvSpPr>
                      <p:spPr bwMode="auto">
                        <a:xfrm>
                          <a:off x="5295" y="6316"/>
                          <a:ext cx="0" cy="345"/>
                        </a:xfrm>
                        <a:prstGeom prst="straightConnector1">
                          <a:avLst/>
                        </a:prstGeom>
                        <a:noFill/>
                        <a:ln w="25400">
                          <a:solidFill>
                            <a:srgbClr val="CC00CC"/>
                          </a:solidFill>
                          <a:round/>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grpSp>
                    <p:nvGrpSpPr>
                      <p:cNvPr id="47" name="Group 53"/>
                      <p:cNvGrpSpPr>
                        <a:grpSpLocks/>
                      </p:cNvGrpSpPr>
                      <p:nvPr/>
                    </p:nvGrpSpPr>
                    <p:grpSpPr bwMode="auto">
                      <a:xfrm>
                        <a:off x="6630" y="6345"/>
                        <a:ext cx="345" cy="1036"/>
                        <a:chOff x="6630" y="6345"/>
                        <a:chExt cx="345" cy="1036"/>
                      </a:xfrm>
                    </p:grpSpPr>
                    <p:sp>
                      <p:nvSpPr>
                        <p:cNvPr id="48" name="AutoShape 54"/>
                        <p:cNvSpPr>
                          <a:spLocks noChangeShapeType="1"/>
                        </p:cNvSpPr>
                        <p:nvPr/>
                      </p:nvSpPr>
                      <p:spPr bwMode="auto">
                        <a:xfrm flipV="1">
                          <a:off x="6630" y="6345"/>
                          <a:ext cx="0" cy="1036"/>
                        </a:xfrm>
                        <a:prstGeom prst="straightConnector1">
                          <a:avLst/>
                        </a:prstGeom>
                        <a:noFill/>
                        <a:ln w="25400">
                          <a:solidFill>
                            <a:srgbClr val="FFC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49" name="AutoShape 55"/>
                        <p:cNvSpPr>
                          <a:spLocks noChangeShapeType="1"/>
                        </p:cNvSpPr>
                        <p:nvPr/>
                      </p:nvSpPr>
                      <p:spPr bwMode="auto">
                        <a:xfrm>
                          <a:off x="6630" y="6345"/>
                          <a:ext cx="345" cy="0"/>
                        </a:xfrm>
                        <a:prstGeom prst="straightConnector1">
                          <a:avLst/>
                        </a:prstGeom>
                        <a:noFill/>
                        <a:ln w="25400">
                          <a:solidFill>
                            <a:srgbClr val="FFC000"/>
                          </a:solidFill>
                          <a:round/>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grpSp>
              </p:grpSp>
            </p:grpSp>
          </p:grpSp>
        </p:grpSp>
        <p:grpSp>
          <p:nvGrpSpPr>
            <p:cNvPr id="7" name="Group 56"/>
            <p:cNvGrpSpPr>
              <a:grpSpLocks/>
            </p:cNvGrpSpPr>
            <p:nvPr/>
          </p:nvGrpSpPr>
          <p:grpSpPr bwMode="auto">
            <a:xfrm>
              <a:off x="18933" y="31316"/>
              <a:ext cx="19183" cy="6642"/>
              <a:chOff x="1861" y="9528"/>
              <a:chExt cx="3021" cy="1046"/>
            </a:xfrm>
          </p:grpSpPr>
          <p:sp>
            <p:nvSpPr>
              <p:cNvPr id="8" name="AutoShape 57"/>
              <p:cNvSpPr>
                <a:spLocks noChangeShapeType="1"/>
              </p:cNvSpPr>
              <p:nvPr/>
            </p:nvSpPr>
            <p:spPr bwMode="auto">
              <a:xfrm>
                <a:off x="1861" y="9678"/>
                <a:ext cx="750" cy="0"/>
              </a:xfrm>
              <a:prstGeom prst="straightConnector1">
                <a:avLst/>
              </a:prstGeom>
              <a:noFill/>
              <a:ln w="50800">
                <a:solidFill>
                  <a:srgbClr val="33CC3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9" name="AutoShape 58"/>
              <p:cNvSpPr>
                <a:spLocks noChangeShapeType="1"/>
              </p:cNvSpPr>
              <p:nvPr/>
            </p:nvSpPr>
            <p:spPr bwMode="auto">
              <a:xfrm>
                <a:off x="1861" y="9992"/>
                <a:ext cx="750" cy="0"/>
              </a:xfrm>
              <a:prstGeom prst="straightConnector1">
                <a:avLst/>
              </a:prstGeom>
              <a:noFill/>
              <a:ln w="25400">
                <a:solidFill>
                  <a:srgbClr val="FFC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 name="AutoShape 59"/>
              <p:cNvSpPr>
                <a:spLocks noChangeShapeType="1"/>
              </p:cNvSpPr>
              <p:nvPr/>
            </p:nvSpPr>
            <p:spPr bwMode="auto">
              <a:xfrm>
                <a:off x="1861" y="10310"/>
                <a:ext cx="750" cy="0"/>
              </a:xfrm>
              <a:prstGeom prst="straightConnector1">
                <a:avLst/>
              </a:prstGeom>
              <a:noFill/>
              <a:ln w="25400">
                <a:solidFill>
                  <a:srgbClr val="CC00CC"/>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1" name="Text Box 60"/>
              <p:cNvSpPr txBox="1">
                <a:spLocks noChangeArrowheads="1"/>
              </p:cNvSpPr>
              <p:nvPr/>
            </p:nvSpPr>
            <p:spPr bwMode="auto">
              <a:xfrm>
                <a:off x="2658" y="9528"/>
                <a:ext cx="1463" cy="43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Value Chain</a:t>
                </a:r>
                <a:endParaRPr kumimoji="0" lang="en-US" altLang="en-US" sz="1600" b="0" i="0" u="none" strike="noStrike" cap="none" normalizeH="0" baseline="0" smtClean="0">
                  <a:ln>
                    <a:noFill/>
                  </a:ln>
                  <a:solidFill>
                    <a:schemeClr val="tx1"/>
                  </a:solidFill>
                  <a:effectLst/>
                  <a:cs typeface="Arial" pitchFamily="34" charset="0"/>
                </a:endParaRPr>
              </a:p>
            </p:txBody>
          </p:sp>
          <p:sp>
            <p:nvSpPr>
              <p:cNvPr id="12" name="Text Box 61"/>
              <p:cNvSpPr txBox="1">
                <a:spLocks noChangeArrowheads="1"/>
              </p:cNvSpPr>
              <p:nvPr/>
            </p:nvSpPr>
            <p:spPr bwMode="auto">
              <a:xfrm>
                <a:off x="2658" y="9838"/>
                <a:ext cx="2224" cy="43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Seed Production</a:t>
                </a:r>
                <a:endParaRPr kumimoji="0" lang="en-US" altLang="en-US" sz="1600" b="0" i="0" u="none" strike="noStrike" cap="none" normalizeH="0" baseline="0" smtClean="0">
                  <a:ln>
                    <a:noFill/>
                  </a:ln>
                  <a:solidFill>
                    <a:schemeClr val="tx1"/>
                  </a:solidFill>
                  <a:effectLst/>
                  <a:cs typeface="Arial" pitchFamily="34" charset="0"/>
                </a:endParaRPr>
              </a:p>
            </p:txBody>
          </p:sp>
          <p:sp>
            <p:nvSpPr>
              <p:cNvPr id="13" name="Text Box 62"/>
              <p:cNvSpPr txBox="1">
                <a:spLocks noChangeArrowheads="1"/>
              </p:cNvSpPr>
              <p:nvPr/>
            </p:nvSpPr>
            <p:spPr bwMode="auto">
              <a:xfrm>
                <a:off x="2658" y="10139"/>
                <a:ext cx="2224" cy="43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Seed Distribution</a:t>
                </a:r>
                <a:endParaRPr kumimoji="0" lang="en-US" altLang="en-US" sz="1600" b="0" i="0" u="none" strike="noStrike" cap="none" normalizeH="0" baseline="0" smtClean="0">
                  <a:ln>
                    <a:noFill/>
                  </a:ln>
                  <a:solidFill>
                    <a:schemeClr val="tx1"/>
                  </a:solidFill>
                  <a:effectLst/>
                  <a:cs typeface="Arial" pitchFamily="34" charset="0"/>
                </a:endParaRPr>
              </a:p>
            </p:txBody>
          </p:sp>
        </p:grpSp>
      </p:grpSp>
    </p:spTree>
    <p:extLst>
      <p:ext uri="{BB962C8B-B14F-4D97-AF65-F5344CB8AC3E}">
        <p14:creationId xmlns="" xmlns:p14="http://schemas.microsoft.com/office/powerpoint/2010/main" val="2263467243"/>
      </p:ext>
    </p:extLst>
  </p:cSld>
  <p:clrMapOvr>
    <a:masterClrMapping/>
  </p:clrMapOvr>
  <p:transition>
    <p:push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9"/>
          <p:cNvSpPr txBox="1">
            <a:spLocks noChangeArrowheads="1"/>
          </p:cNvSpPr>
          <p:nvPr/>
        </p:nvSpPr>
        <p:spPr bwMode="auto">
          <a:xfrm>
            <a:off x="1143000" y="863600"/>
            <a:ext cx="7627938" cy="4462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b="1" dirty="0"/>
              <a:t>Rule and </a:t>
            </a:r>
            <a:r>
              <a:rPr lang="en-US" altLang="en-US" sz="2800" b="1" dirty="0" smtClean="0"/>
              <a:t>Regulation </a:t>
            </a:r>
            <a:r>
              <a:rPr lang="en-US" altLang="en-US" sz="2800" b="1" dirty="0"/>
              <a:t>of </a:t>
            </a:r>
            <a:r>
              <a:rPr lang="en-US" altLang="en-US" sz="2800" b="1" dirty="0" smtClean="0"/>
              <a:t>Seed </a:t>
            </a:r>
            <a:r>
              <a:rPr lang="en-US" altLang="en-US" sz="2800" b="1" dirty="0"/>
              <a:t>D</a:t>
            </a:r>
            <a:r>
              <a:rPr lang="en-US" altLang="en-US" sz="2800" b="1" dirty="0" smtClean="0"/>
              <a:t>istribution</a:t>
            </a:r>
            <a:endParaRPr lang="en-US" altLang="en-US" sz="2800" b="1" dirty="0"/>
          </a:p>
          <a:p>
            <a:pPr eaLnBrk="1" hangingPunct="1"/>
            <a:endParaRPr lang="en-US" altLang="en-US" sz="3200" b="1" dirty="0"/>
          </a:p>
          <a:p>
            <a:pPr eaLnBrk="1" hangingPunct="1"/>
            <a:r>
              <a:rPr lang="en-US" altLang="en-US" sz="2800" b="1" dirty="0"/>
              <a:t>Seed  registration </a:t>
            </a:r>
            <a:endParaRPr lang="en-US" altLang="en-US" sz="2800" b="1" dirty="0" smtClean="0"/>
          </a:p>
          <a:p>
            <a:pPr eaLnBrk="1" hangingPunct="1"/>
            <a:endParaRPr lang="en-US" altLang="en-US" sz="2800" b="1" dirty="0"/>
          </a:p>
          <a:p>
            <a:pPr eaLnBrk="1" hangingPunct="1"/>
            <a:r>
              <a:rPr lang="en-US" altLang="en-US" sz="2800" b="1" dirty="0"/>
              <a:t>  </a:t>
            </a:r>
            <a:r>
              <a:rPr lang="en-US" altLang="en-US" sz="2800" dirty="0"/>
              <a:t>- Variety testing and Evaluation</a:t>
            </a:r>
          </a:p>
          <a:p>
            <a:pPr eaLnBrk="1" hangingPunct="1"/>
            <a:r>
              <a:rPr lang="en-US" altLang="en-US" sz="2800" dirty="0"/>
              <a:t>  - TSC (Technical Seed Committee)</a:t>
            </a:r>
          </a:p>
          <a:p>
            <a:pPr eaLnBrk="1" hangingPunct="1"/>
            <a:r>
              <a:rPr lang="en-US" altLang="en-US" sz="2800" dirty="0"/>
              <a:t>  - NSC (National Seed </a:t>
            </a:r>
            <a:r>
              <a:rPr lang="en-US" altLang="en-US" sz="2800" dirty="0" err="1"/>
              <a:t>Committe</a:t>
            </a:r>
            <a:r>
              <a:rPr lang="en-US" altLang="en-US" sz="2800" dirty="0"/>
              <a:t>)</a:t>
            </a:r>
          </a:p>
          <a:p>
            <a:pPr eaLnBrk="1" hangingPunct="1"/>
            <a:r>
              <a:rPr lang="en-US" altLang="en-US" sz="2800" dirty="0"/>
              <a:t>  - Approval of NSC</a:t>
            </a:r>
          </a:p>
          <a:p>
            <a:pPr eaLnBrk="1" hangingPunct="1"/>
            <a:r>
              <a:rPr lang="en-US" altLang="en-US" sz="2800" dirty="0"/>
              <a:t>  - Commercial Release of New Variety</a:t>
            </a:r>
          </a:p>
          <a:p>
            <a:pPr eaLnBrk="1" hangingPunct="1"/>
            <a:r>
              <a:rPr lang="en-US" altLang="en-US" sz="2800" b="1" dirty="0"/>
              <a:t>  </a:t>
            </a:r>
            <a:endParaRPr lang="th-TH" altLang="en-US" sz="2800" b="1" dirty="0"/>
          </a:p>
        </p:txBody>
      </p:sp>
    </p:spTree>
    <p:extLst>
      <p:ext uri="{BB962C8B-B14F-4D97-AF65-F5344CB8AC3E}">
        <p14:creationId xmlns="" xmlns:p14="http://schemas.microsoft.com/office/powerpoint/2010/main" val="420342579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229600" cy="792162"/>
          </a:xfrm>
        </p:spPr>
        <p:txBody>
          <a:bodyPr/>
          <a:lstStyle/>
          <a:p>
            <a:pPr lvl="0"/>
            <a:r>
              <a:rPr lang="en-US" altLang="en-US" sz="3000" b="1" dirty="0" smtClean="0" bmk="OLE_LINK31">
                <a:latin typeface="Calibri" pitchFamily="34" charset="0"/>
                <a:ea typeface="Calibri" pitchFamily="34" charset="0"/>
                <a:cs typeface="Calibri" pitchFamily="34" charset="0"/>
              </a:rPr>
              <a:t/>
            </a:r>
            <a:br>
              <a:rPr lang="en-US" altLang="en-US" sz="3000" b="1" dirty="0" smtClean="0" bmk="OLE_LINK31">
                <a:latin typeface="Calibri" pitchFamily="34" charset="0"/>
                <a:ea typeface="Calibri" pitchFamily="34" charset="0"/>
                <a:cs typeface="Calibri" pitchFamily="34" charset="0"/>
              </a:rPr>
            </a:br>
            <a:r>
              <a:rPr lang="en-US" altLang="en-US" sz="2400" b="1" dirty="0" smtClean="0" bmk="OLE_LINK31">
                <a:latin typeface="Calibri" pitchFamily="34" charset="0"/>
                <a:ea typeface="Calibri" pitchFamily="34" charset="0"/>
                <a:cs typeface="Calibri" pitchFamily="34" charset="0"/>
              </a:rPr>
              <a:t>Strength</a:t>
            </a:r>
            <a:r>
              <a:rPr lang="en-US" altLang="en-US" sz="2400" b="1" dirty="0" bmk="OLE_LINK31">
                <a:latin typeface="Calibri" pitchFamily="34" charset="0"/>
                <a:ea typeface="Calibri" pitchFamily="34" charset="0"/>
                <a:cs typeface="Calibri" pitchFamily="34" charset="0"/>
              </a:rPr>
              <a:t>, Weakness, Opportunities and Threats in Development of Seed Industry</a:t>
            </a:r>
            <a:r>
              <a:rPr lang="en-US" altLang="en-US" sz="2400" dirty="0">
                <a:latin typeface="Arial" pitchFamily="34" charset="0"/>
                <a:cs typeface="Arial" pitchFamily="34" charset="0"/>
              </a:rPr>
              <a:t/>
            </a:r>
            <a:br>
              <a:rPr lang="en-US" altLang="en-US" sz="2400" dirty="0">
                <a:latin typeface="Arial" pitchFamily="34" charset="0"/>
                <a:cs typeface="Arial" pitchFamily="34" charset="0"/>
              </a:rPr>
            </a:br>
            <a:endParaRPr lang="en-US" sz="2400" dirty="0"/>
          </a:p>
        </p:txBody>
      </p:sp>
      <p:sp>
        <p:nvSpPr>
          <p:cNvPr id="3" name="Slide Number Placeholder 2"/>
          <p:cNvSpPr>
            <a:spLocks noGrp="1"/>
          </p:cNvSpPr>
          <p:nvPr>
            <p:ph type="sldNum" sz="quarter" idx="12"/>
          </p:nvPr>
        </p:nvSpPr>
        <p:spPr/>
        <p:txBody>
          <a:bodyPr/>
          <a:lstStyle/>
          <a:p>
            <a:pPr>
              <a:defRPr/>
            </a:pPr>
            <a:fld id="{4352ABDA-6835-4E59-990D-D6073CF4B956}" type="slidenum">
              <a:rPr lang="en-US" smtClean="0"/>
              <a:pPr>
                <a:defRPr/>
              </a:pPr>
              <a:t>36</a:t>
            </a:fld>
            <a:endParaRPr lang="en-US"/>
          </a:p>
        </p:txBody>
      </p:sp>
      <p:graphicFrame>
        <p:nvGraphicFramePr>
          <p:cNvPr id="4" name="Table 3"/>
          <p:cNvGraphicFramePr>
            <a:graphicFrameLocks noGrp="1"/>
          </p:cNvGraphicFramePr>
          <p:nvPr>
            <p:extLst>
              <p:ext uri="{D42A27DB-BD31-4B8C-83A1-F6EECF244321}">
                <p14:modId xmlns="" xmlns:p14="http://schemas.microsoft.com/office/powerpoint/2010/main" val="3567515257"/>
              </p:ext>
            </p:extLst>
          </p:nvPr>
        </p:nvGraphicFramePr>
        <p:xfrm>
          <a:off x="533400" y="920368"/>
          <a:ext cx="8153400" cy="5362956"/>
        </p:xfrm>
        <a:graphic>
          <a:graphicData uri="http://schemas.openxmlformats.org/drawingml/2006/table">
            <a:tbl>
              <a:tblPr firstRow="1" firstCol="1" bandRow="1">
                <a:tableStyleId>{5C22544A-7EE6-4342-B048-85BDC9FD1C3A}</a:tableStyleId>
              </a:tblPr>
              <a:tblGrid>
                <a:gridCol w="4076700"/>
                <a:gridCol w="4076700"/>
              </a:tblGrid>
              <a:tr h="131412">
                <a:tc>
                  <a:txBody>
                    <a:bodyPr/>
                    <a:lstStyle/>
                    <a:p>
                      <a:pPr marL="0" marR="0" algn="ctr">
                        <a:lnSpc>
                          <a:spcPct val="115000"/>
                        </a:lnSpc>
                        <a:spcBef>
                          <a:spcPts val="0"/>
                        </a:spcBef>
                        <a:spcAft>
                          <a:spcPts val="0"/>
                        </a:spcAft>
                      </a:pPr>
                      <a:r>
                        <a:rPr lang="en-US" sz="1700" dirty="0">
                          <a:effectLst/>
                        </a:rPr>
                        <a:t>Strengths</a:t>
                      </a:r>
                      <a:endParaRPr lang="en-US" sz="1700" dirty="0">
                        <a:effectLst/>
                        <a:latin typeface="Calibri"/>
                        <a:ea typeface="Calibri"/>
                        <a:cs typeface="Times New Roman"/>
                      </a:endParaRPr>
                    </a:p>
                  </a:txBody>
                  <a:tcPr marL="40701" marR="40701" marT="0" marB="0"/>
                </a:tc>
                <a:tc>
                  <a:txBody>
                    <a:bodyPr/>
                    <a:lstStyle/>
                    <a:p>
                      <a:pPr marL="0" marR="0" algn="ctr">
                        <a:lnSpc>
                          <a:spcPct val="115000"/>
                        </a:lnSpc>
                        <a:spcBef>
                          <a:spcPts val="0"/>
                        </a:spcBef>
                        <a:spcAft>
                          <a:spcPts val="0"/>
                        </a:spcAft>
                      </a:pPr>
                      <a:r>
                        <a:rPr lang="en-US" sz="1700" dirty="0">
                          <a:effectLst/>
                        </a:rPr>
                        <a:t>Weaknesses</a:t>
                      </a:r>
                      <a:endParaRPr lang="en-US" sz="1700" dirty="0">
                        <a:effectLst/>
                        <a:latin typeface="Calibri"/>
                        <a:ea typeface="Calibri"/>
                        <a:cs typeface="Times New Roman"/>
                      </a:endParaRPr>
                    </a:p>
                  </a:txBody>
                  <a:tcPr marL="40701" marR="40701" marT="0" marB="0"/>
                </a:tc>
              </a:tr>
              <a:tr h="2850007">
                <a:tc>
                  <a:txBody>
                    <a:bodyPr/>
                    <a:lstStyle/>
                    <a:p>
                      <a:pPr marL="342900" marR="0" lvl="0" indent="-342900">
                        <a:lnSpc>
                          <a:spcPct val="115000"/>
                        </a:lnSpc>
                        <a:spcBef>
                          <a:spcPts val="0"/>
                        </a:spcBef>
                        <a:spcAft>
                          <a:spcPts val="0"/>
                        </a:spcAft>
                        <a:buFont typeface="Symbol"/>
                        <a:buChar char=""/>
                      </a:pPr>
                      <a:r>
                        <a:rPr lang="en-US" sz="1700" dirty="0">
                          <a:effectLst/>
                        </a:rPr>
                        <a:t>Abundant plant genetic resources</a:t>
                      </a:r>
                    </a:p>
                    <a:p>
                      <a:pPr marL="342900" marR="0" lvl="0" indent="-342900">
                        <a:lnSpc>
                          <a:spcPct val="115000"/>
                        </a:lnSpc>
                        <a:spcBef>
                          <a:spcPts val="0"/>
                        </a:spcBef>
                        <a:spcAft>
                          <a:spcPts val="0"/>
                        </a:spcAft>
                        <a:buFont typeface="Symbol"/>
                        <a:buChar char=""/>
                      </a:pPr>
                      <a:r>
                        <a:rPr lang="en-US" sz="1700" dirty="0">
                          <a:effectLst/>
                        </a:rPr>
                        <a:t>Diverse agro-ecological </a:t>
                      </a:r>
                      <a:r>
                        <a:rPr lang="en-US" sz="1700" dirty="0" smtClean="0">
                          <a:effectLst/>
                        </a:rPr>
                        <a:t>and environmental </a:t>
                      </a:r>
                      <a:r>
                        <a:rPr lang="en-US" sz="1700" dirty="0">
                          <a:effectLst/>
                        </a:rPr>
                        <a:t>conditions</a:t>
                      </a:r>
                    </a:p>
                    <a:p>
                      <a:pPr marL="342900" marR="0" lvl="0" indent="-342900">
                        <a:lnSpc>
                          <a:spcPct val="115000"/>
                        </a:lnSpc>
                        <a:spcBef>
                          <a:spcPts val="0"/>
                        </a:spcBef>
                        <a:spcAft>
                          <a:spcPts val="0"/>
                        </a:spcAft>
                        <a:buFont typeface="Symbol"/>
                        <a:buChar char=""/>
                      </a:pPr>
                      <a:r>
                        <a:rPr lang="en-GB" sz="1700" dirty="0">
                          <a:effectLst/>
                        </a:rPr>
                        <a:t>Seed Law – already  in place</a:t>
                      </a:r>
                      <a:endParaRPr lang="en-US" sz="1700" dirty="0">
                        <a:effectLst/>
                      </a:endParaRPr>
                    </a:p>
                    <a:p>
                      <a:pPr marL="342900" marR="0" lvl="0" indent="-342900">
                        <a:lnSpc>
                          <a:spcPct val="115000"/>
                        </a:lnSpc>
                        <a:spcBef>
                          <a:spcPts val="0"/>
                        </a:spcBef>
                        <a:spcAft>
                          <a:spcPts val="0"/>
                        </a:spcAft>
                        <a:buFont typeface="Symbol"/>
                        <a:buChar char=""/>
                      </a:pPr>
                      <a:r>
                        <a:rPr lang="en-GB" sz="1700" dirty="0">
                          <a:effectLst/>
                        </a:rPr>
                        <a:t>Network of research  and seed production(24 rice research stations  and 32 seed farms), </a:t>
                      </a:r>
                      <a:endParaRPr lang="en-US" sz="1700" dirty="0">
                        <a:effectLst/>
                      </a:endParaRPr>
                    </a:p>
                    <a:p>
                      <a:pPr marL="342900" marR="0" lvl="0" indent="-342900">
                        <a:lnSpc>
                          <a:spcPct val="115000"/>
                        </a:lnSpc>
                        <a:spcBef>
                          <a:spcPts val="0"/>
                        </a:spcBef>
                        <a:spcAft>
                          <a:spcPts val="0"/>
                        </a:spcAft>
                        <a:buFont typeface="Symbol"/>
                        <a:buChar char=""/>
                      </a:pPr>
                      <a:r>
                        <a:rPr lang="en-US" sz="1700" dirty="0">
                          <a:effectLst/>
                        </a:rPr>
                        <a:t>Existing supply chain in place: Public, </a:t>
                      </a:r>
                      <a:r>
                        <a:rPr lang="en-US" sz="1700" dirty="0" smtClean="0">
                          <a:effectLst/>
                        </a:rPr>
                        <a:t>private and </a:t>
                      </a:r>
                      <a:r>
                        <a:rPr lang="en-US" sz="1700" dirty="0">
                          <a:effectLst/>
                        </a:rPr>
                        <a:t>farmers</a:t>
                      </a:r>
                    </a:p>
                    <a:p>
                      <a:pPr marL="342900" marR="0" lvl="0" indent="-342900">
                        <a:lnSpc>
                          <a:spcPct val="115000"/>
                        </a:lnSpc>
                        <a:spcBef>
                          <a:spcPts val="0"/>
                        </a:spcBef>
                        <a:spcAft>
                          <a:spcPts val="0"/>
                        </a:spcAft>
                        <a:buFont typeface="Symbol"/>
                        <a:buChar char=""/>
                      </a:pPr>
                      <a:r>
                        <a:rPr lang="en-US" sz="1700" dirty="0">
                          <a:effectLst/>
                        </a:rPr>
                        <a:t>Private Sector is involving in seed production, distribution and marketing</a:t>
                      </a:r>
                    </a:p>
                    <a:p>
                      <a:pPr marL="342900" marR="0" lvl="0" indent="-342900">
                        <a:lnSpc>
                          <a:spcPct val="115000"/>
                        </a:lnSpc>
                        <a:spcBef>
                          <a:spcPts val="0"/>
                        </a:spcBef>
                        <a:spcAft>
                          <a:spcPts val="0"/>
                        </a:spcAft>
                        <a:buFont typeface="Symbol"/>
                        <a:buChar char=""/>
                      </a:pPr>
                      <a:r>
                        <a:rPr lang="en-US" sz="1700" dirty="0">
                          <a:effectLst/>
                        </a:rPr>
                        <a:t>Strong coordination between public and private sectors in production of seed</a:t>
                      </a:r>
                    </a:p>
                    <a:p>
                      <a:pPr marL="342900" marR="0" lvl="0" indent="-342900">
                        <a:lnSpc>
                          <a:spcPct val="115000"/>
                        </a:lnSpc>
                        <a:spcBef>
                          <a:spcPts val="0"/>
                        </a:spcBef>
                        <a:spcAft>
                          <a:spcPts val="0"/>
                        </a:spcAft>
                        <a:buFont typeface="Symbol"/>
                        <a:buChar char=""/>
                      </a:pPr>
                      <a:r>
                        <a:rPr lang="en-US" sz="1700" dirty="0">
                          <a:effectLst/>
                        </a:rPr>
                        <a:t>The contract farming system is well functioning in seed production</a:t>
                      </a:r>
                    </a:p>
                    <a:p>
                      <a:pPr marL="342900" marR="0" lvl="0" indent="-342900">
                        <a:lnSpc>
                          <a:spcPct val="115000"/>
                        </a:lnSpc>
                        <a:spcBef>
                          <a:spcPts val="0"/>
                        </a:spcBef>
                        <a:spcAft>
                          <a:spcPts val="0"/>
                        </a:spcAft>
                        <a:buFont typeface="Symbol"/>
                        <a:buChar char=""/>
                      </a:pPr>
                      <a:r>
                        <a:rPr lang="en-US" sz="1700" dirty="0">
                          <a:effectLst/>
                        </a:rPr>
                        <a:t>Strong political will</a:t>
                      </a:r>
                    </a:p>
                    <a:p>
                      <a:pPr marL="457200" marR="0">
                        <a:lnSpc>
                          <a:spcPct val="115000"/>
                        </a:lnSpc>
                        <a:spcBef>
                          <a:spcPts val="0"/>
                        </a:spcBef>
                        <a:spcAft>
                          <a:spcPts val="0"/>
                        </a:spcAft>
                      </a:pPr>
                      <a:r>
                        <a:rPr lang="en-US" sz="1700" dirty="0">
                          <a:effectLst/>
                        </a:rPr>
                        <a:t> </a:t>
                      </a:r>
                      <a:endParaRPr lang="en-US" sz="1700" dirty="0">
                        <a:effectLst/>
                        <a:latin typeface="Calibri"/>
                        <a:ea typeface="Times New Roman"/>
                        <a:cs typeface="Times New Roman"/>
                      </a:endParaRPr>
                    </a:p>
                  </a:txBody>
                  <a:tcPr marL="40701" marR="40701" marT="0" marB="0"/>
                </a:tc>
                <a:tc>
                  <a:txBody>
                    <a:bodyPr/>
                    <a:lstStyle/>
                    <a:p>
                      <a:pPr marL="342900" marR="0" lvl="0" indent="-342900">
                        <a:lnSpc>
                          <a:spcPct val="115000"/>
                        </a:lnSpc>
                        <a:spcBef>
                          <a:spcPts val="0"/>
                        </a:spcBef>
                        <a:spcAft>
                          <a:spcPts val="0"/>
                        </a:spcAft>
                        <a:buFont typeface="Symbol"/>
                        <a:buChar char=""/>
                      </a:pPr>
                      <a:r>
                        <a:rPr lang="en-GB" sz="1700" dirty="0">
                          <a:effectLst/>
                        </a:rPr>
                        <a:t>Insufficient budget for R&amp;D</a:t>
                      </a:r>
                      <a:endParaRPr lang="en-US" sz="1700" dirty="0">
                        <a:effectLst/>
                      </a:endParaRPr>
                    </a:p>
                    <a:p>
                      <a:pPr marL="342900" marR="0" lvl="0" indent="-342900">
                        <a:lnSpc>
                          <a:spcPct val="115000"/>
                        </a:lnSpc>
                        <a:spcBef>
                          <a:spcPts val="0"/>
                        </a:spcBef>
                        <a:spcAft>
                          <a:spcPts val="0"/>
                        </a:spcAft>
                        <a:buFont typeface="Symbol"/>
                        <a:buChar char=""/>
                      </a:pPr>
                      <a:r>
                        <a:rPr lang="en-US" sz="1700" dirty="0">
                          <a:effectLst/>
                        </a:rPr>
                        <a:t>Less infrastructure in public sector for  seed production</a:t>
                      </a:r>
                    </a:p>
                    <a:p>
                      <a:pPr marL="342900" marR="0" lvl="0" indent="-342900">
                        <a:lnSpc>
                          <a:spcPct val="115000"/>
                        </a:lnSpc>
                        <a:spcBef>
                          <a:spcPts val="0"/>
                        </a:spcBef>
                        <a:spcAft>
                          <a:spcPts val="0"/>
                        </a:spcAft>
                        <a:buFont typeface="Symbol"/>
                        <a:buChar char=""/>
                      </a:pPr>
                      <a:r>
                        <a:rPr lang="en-US" sz="1700" dirty="0">
                          <a:effectLst/>
                        </a:rPr>
                        <a:t>Low Human Resource Development (HRD)</a:t>
                      </a:r>
                    </a:p>
                    <a:p>
                      <a:pPr marL="342900" marR="0" lvl="0" indent="-342900">
                        <a:lnSpc>
                          <a:spcPct val="115000"/>
                        </a:lnSpc>
                        <a:spcBef>
                          <a:spcPts val="0"/>
                        </a:spcBef>
                        <a:spcAft>
                          <a:spcPts val="0"/>
                        </a:spcAft>
                        <a:buFont typeface="Symbol"/>
                        <a:buChar char=""/>
                      </a:pPr>
                      <a:r>
                        <a:rPr lang="en-US" sz="1700" dirty="0">
                          <a:effectLst/>
                        </a:rPr>
                        <a:t>Poor  facilities in seed quality control and management,</a:t>
                      </a:r>
                    </a:p>
                    <a:p>
                      <a:pPr marL="342900" marR="0" lvl="0" indent="-342900">
                        <a:lnSpc>
                          <a:spcPct val="115000"/>
                        </a:lnSpc>
                        <a:spcBef>
                          <a:spcPts val="0"/>
                        </a:spcBef>
                        <a:spcAft>
                          <a:spcPts val="0"/>
                        </a:spcAft>
                        <a:buFont typeface="Symbol"/>
                        <a:buChar char=""/>
                      </a:pPr>
                      <a:r>
                        <a:rPr lang="en-US" sz="1700" dirty="0">
                          <a:effectLst/>
                        </a:rPr>
                        <a:t>Lack of National Seed Policy</a:t>
                      </a:r>
                    </a:p>
                    <a:p>
                      <a:pPr marL="342900" marR="0" lvl="0" indent="-342900">
                        <a:lnSpc>
                          <a:spcPct val="115000"/>
                        </a:lnSpc>
                        <a:spcBef>
                          <a:spcPts val="0"/>
                        </a:spcBef>
                        <a:spcAft>
                          <a:spcPts val="0"/>
                        </a:spcAft>
                        <a:buFont typeface="Symbol"/>
                        <a:buChar char=""/>
                      </a:pPr>
                      <a:r>
                        <a:rPr lang="en-GB" sz="1700" dirty="0">
                          <a:effectLst/>
                        </a:rPr>
                        <a:t>Weakness of public awareness on Seed Law and regulations </a:t>
                      </a:r>
                      <a:endParaRPr lang="en-US" sz="1700" dirty="0">
                        <a:effectLst/>
                      </a:endParaRPr>
                    </a:p>
                    <a:p>
                      <a:pPr marL="342900" marR="0" lvl="0" indent="-342900">
                        <a:lnSpc>
                          <a:spcPct val="115000"/>
                        </a:lnSpc>
                        <a:spcBef>
                          <a:spcPts val="0"/>
                        </a:spcBef>
                        <a:spcAft>
                          <a:spcPts val="0"/>
                        </a:spcAft>
                        <a:buFont typeface="Symbol"/>
                        <a:buChar char=""/>
                      </a:pPr>
                      <a:r>
                        <a:rPr lang="en-US" sz="1700" dirty="0">
                          <a:effectLst/>
                        </a:rPr>
                        <a:t>Poor marketing information </a:t>
                      </a:r>
                      <a:r>
                        <a:rPr lang="en-US" sz="1700" dirty="0" err="1">
                          <a:effectLst/>
                        </a:rPr>
                        <a:t>acess</a:t>
                      </a:r>
                      <a:r>
                        <a:rPr lang="en-US" sz="1700" dirty="0">
                          <a:effectLst/>
                        </a:rPr>
                        <a:t>,</a:t>
                      </a:r>
                    </a:p>
                    <a:p>
                      <a:pPr marL="342900" marR="0" lvl="0" indent="-342900">
                        <a:lnSpc>
                          <a:spcPct val="115000"/>
                        </a:lnSpc>
                        <a:spcBef>
                          <a:spcPts val="0"/>
                        </a:spcBef>
                        <a:spcAft>
                          <a:spcPts val="0"/>
                        </a:spcAft>
                        <a:buFont typeface="Symbol"/>
                        <a:buChar char=""/>
                      </a:pPr>
                      <a:r>
                        <a:rPr lang="en-US" sz="1700" dirty="0">
                          <a:effectLst/>
                        </a:rPr>
                        <a:t>Lack of diversification: mainly focus on rice, maize and vegetables,</a:t>
                      </a:r>
                    </a:p>
                    <a:p>
                      <a:pPr marL="342900" marR="0" lvl="0" indent="-342900">
                        <a:lnSpc>
                          <a:spcPct val="115000"/>
                        </a:lnSpc>
                        <a:spcBef>
                          <a:spcPts val="0"/>
                        </a:spcBef>
                        <a:spcAft>
                          <a:spcPts val="0"/>
                        </a:spcAft>
                        <a:buFont typeface="Symbol"/>
                        <a:buChar char=""/>
                      </a:pPr>
                      <a:r>
                        <a:rPr lang="en-US" sz="1700" dirty="0">
                          <a:effectLst/>
                        </a:rPr>
                        <a:t>Lack of incentives to private sector to invest in seed industry</a:t>
                      </a:r>
                      <a:endParaRPr lang="en-US" sz="1700" dirty="0">
                        <a:effectLst/>
                        <a:latin typeface="Calibri"/>
                        <a:ea typeface="Times New Roman"/>
                        <a:cs typeface="Times New Roman"/>
                      </a:endParaRPr>
                    </a:p>
                  </a:txBody>
                  <a:tcPr marL="40701" marR="40701" marT="0" marB="0"/>
                </a:tc>
              </a:tr>
            </a:tbl>
          </a:graphicData>
        </a:graphic>
      </p:graphicFrame>
    </p:spTree>
    <p:extLst>
      <p:ext uri="{BB962C8B-B14F-4D97-AF65-F5344CB8AC3E}">
        <p14:creationId xmlns="" xmlns:p14="http://schemas.microsoft.com/office/powerpoint/2010/main" val="4226456356"/>
      </p:ext>
    </p:extLst>
  </p:cSld>
  <p:clrMapOvr>
    <a:masterClrMapping/>
  </p:clrMapOvr>
  <p:transition>
    <p:push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pPr lvl="0"/>
            <a:r>
              <a:rPr lang="en-US" altLang="en-US" sz="3000" b="1" dirty="0" smtClean="0" bmk="OLE_LINK31">
                <a:latin typeface="Calibri" pitchFamily="34" charset="0"/>
                <a:ea typeface="Calibri" pitchFamily="34" charset="0"/>
                <a:cs typeface="Calibri" pitchFamily="34" charset="0"/>
              </a:rPr>
              <a:t/>
            </a:r>
            <a:br>
              <a:rPr lang="en-US" altLang="en-US" sz="3000" b="1" dirty="0" smtClean="0" bmk="OLE_LINK31">
                <a:latin typeface="Calibri" pitchFamily="34" charset="0"/>
                <a:ea typeface="Calibri" pitchFamily="34" charset="0"/>
                <a:cs typeface="Calibri" pitchFamily="34" charset="0"/>
              </a:rPr>
            </a:br>
            <a:r>
              <a:rPr lang="en-US" altLang="en-US" sz="3000" b="1" dirty="0" smtClean="0" bmk="OLE_LINK31">
                <a:latin typeface="Calibri" pitchFamily="34" charset="0"/>
                <a:ea typeface="Calibri" pitchFamily="34" charset="0"/>
                <a:cs typeface="Calibri" pitchFamily="34" charset="0"/>
              </a:rPr>
              <a:t>Strength</a:t>
            </a:r>
            <a:r>
              <a:rPr lang="en-US" altLang="en-US" sz="3000" b="1" dirty="0" bmk="OLE_LINK31">
                <a:latin typeface="Calibri" pitchFamily="34" charset="0"/>
                <a:ea typeface="Calibri" pitchFamily="34" charset="0"/>
                <a:cs typeface="Calibri" pitchFamily="34" charset="0"/>
              </a:rPr>
              <a:t>, Weakness, Opportunities and Threats in Development of Seed </a:t>
            </a:r>
            <a:r>
              <a:rPr lang="en-US" altLang="en-US" sz="3000" b="1" dirty="0" smtClean="0" bmk="OLE_LINK31">
                <a:latin typeface="Calibri" pitchFamily="34" charset="0"/>
                <a:ea typeface="Calibri" pitchFamily="34" charset="0"/>
                <a:cs typeface="Calibri" pitchFamily="34" charset="0"/>
              </a:rPr>
              <a:t>Industry (Cont’d)</a:t>
            </a:r>
            <a:r>
              <a:rPr lang="en-US" altLang="en-US" sz="3000" dirty="0">
                <a:latin typeface="Arial" pitchFamily="34" charset="0"/>
                <a:cs typeface="Arial" pitchFamily="34" charset="0"/>
              </a:rPr>
              <a:t/>
            </a:r>
            <a:br>
              <a:rPr lang="en-US" altLang="en-US" sz="3000" dirty="0">
                <a:latin typeface="Arial" pitchFamily="34" charset="0"/>
                <a:cs typeface="Arial" pitchFamily="34" charset="0"/>
              </a:rPr>
            </a:br>
            <a:endParaRPr lang="en-US" sz="3000" dirty="0"/>
          </a:p>
        </p:txBody>
      </p:sp>
      <p:sp>
        <p:nvSpPr>
          <p:cNvPr id="3" name="Slide Number Placeholder 2"/>
          <p:cNvSpPr>
            <a:spLocks noGrp="1"/>
          </p:cNvSpPr>
          <p:nvPr>
            <p:ph type="sldNum" sz="quarter" idx="12"/>
          </p:nvPr>
        </p:nvSpPr>
        <p:spPr/>
        <p:txBody>
          <a:bodyPr/>
          <a:lstStyle/>
          <a:p>
            <a:pPr>
              <a:defRPr/>
            </a:pPr>
            <a:fld id="{4352ABDA-6835-4E59-990D-D6073CF4B956}" type="slidenum">
              <a:rPr lang="en-US" smtClean="0"/>
              <a:pPr>
                <a:defRPr/>
              </a:pPr>
              <a:t>37</a:t>
            </a:fld>
            <a:endParaRPr lang="en-US"/>
          </a:p>
        </p:txBody>
      </p:sp>
      <p:graphicFrame>
        <p:nvGraphicFramePr>
          <p:cNvPr id="4" name="Table 3"/>
          <p:cNvGraphicFramePr>
            <a:graphicFrameLocks noGrp="1"/>
          </p:cNvGraphicFramePr>
          <p:nvPr>
            <p:extLst>
              <p:ext uri="{D42A27DB-BD31-4B8C-83A1-F6EECF244321}">
                <p14:modId xmlns="" xmlns:p14="http://schemas.microsoft.com/office/powerpoint/2010/main" val="2559606087"/>
              </p:ext>
            </p:extLst>
          </p:nvPr>
        </p:nvGraphicFramePr>
        <p:xfrm>
          <a:off x="533400" y="1066800"/>
          <a:ext cx="8153400" cy="5858256"/>
        </p:xfrm>
        <a:graphic>
          <a:graphicData uri="http://schemas.openxmlformats.org/drawingml/2006/table">
            <a:tbl>
              <a:tblPr firstRow="1" firstCol="1" bandRow="1">
                <a:tableStyleId>{5C22544A-7EE6-4342-B048-85BDC9FD1C3A}</a:tableStyleId>
              </a:tblPr>
              <a:tblGrid>
                <a:gridCol w="4343400"/>
                <a:gridCol w="3810000"/>
              </a:tblGrid>
              <a:tr h="148552">
                <a:tc>
                  <a:txBody>
                    <a:bodyPr/>
                    <a:lstStyle/>
                    <a:p>
                      <a:pPr marL="0" marR="0" algn="ctr">
                        <a:lnSpc>
                          <a:spcPct val="130000"/>
                        </a:lnSpc>
                        <a:spcBef>
                          <a:spcPts val="0"/>
                        </a:spcBef>
                        <a:spcAft>
                          <a:spcPts val="0"/>
                        </a:spcAft>
                      </a:pPr>
                      <a:r>
                        <a:rPr lang="en-US" sz="1800" dirty="0">
                          <a:effectLst/>
                        </a:rPr>
                        <a:t>Opportunities</a:t>
                      </a:r>
                      <a:endParaRPr lang="en-US" sz="1800" dirty="0">
                        <a:effectLst/>
                        <a:latin typeface="Calibri"/>
                        <a:ea typeface="Calibri"/>
                        <a:cs typeface="Times New Roman"/>
                      </a:endParaRPr>
                    </a:p>
                  </a:txBody>
                  <a:tcPr marL="40701" marR="40701" marT="0" marB="0"/>
                </a:tc>
                <a:tc>
                  <a:txBody>
                    <a:bodyPr/>
                    <a:lstStyle/>
                    <a:p>
                      <a:pPr marL="0" marR="0" algn="ctr">
                        <a:lnSpc>
                          <a:spcPct val="130000"/>
                        </a:lnSpc>
                        <a:spcBef>
                          <a:spcPts val="0"/>
                        </a:spcBef>
                        <a:spcAft>
                          <a:spcPts val="0"/>
                        </a:spcAft>
                      </a:pPr>
                      <a:r>
                        <a:rPr lang="en-US" sz="1800" dirty="0">
                          <a:effectLst/>
                        </a:rPr>
                        <a:t>Threats</a:t>
                      </a:r>
                      <a:endParaRPr lang="en-US" sz="1800" dirty="0">
                        <a:effectLst/>
                        <a:latin typeface="Calibri"/>
                        <a:ea typeface="Calibri"/>
                        <a:cs typeface="Times New Roman"/>
                      </a:endParaRPr>
                    </a:p>
                  </a:txBody>
                  <a:tcPr marL="40701" marR="40701" marT="0" marB="0"/>
                </a:tc>
              </a:tr>
              <a:tr h="2119720">
                <a:tc>
                  <a:txBody>
                    <a:bodyPr/>
                    <a:lstStyle/>
                    <a:p>
                      <a:pPr marL="342900" marR="0" lvl="0" indent="-342900">
                        <a:lnSpc>
                          <a:spcPct val="115000"/>
                        </a:lnSpc>
                        <a:spcBef>
                          <a:spcPts val="0"/>
                        </a:spcBef>
                        <a:spcAft>
                          <a:spcPts val="0"/>
                        </a:spcAft>
                        <a:buFont typeface="Symbol"/>
                        <a:buChar char=""/>
                      </a:pPr>
                      <a:r>
                        <a:rPr lang="en-US" sz="2000" dirty="0">
                          <a:effectLst/>
                        </a:rPr>
                        <a:t>Abundant of land, water and labor resources</a:t>
                      </a:r>
                    </a:p>
                    <a:p>
                      <a:pPr marL="342900" marR="0" lvl="0" indent="-342900">
                        <a:lnSpc>
                          <a:spcPct val="115000"/>
                        </a:lnSpc>
                        <a:spcBef>
                          <a:spcPts val="0"/>
                        </a:spcBef>
                        <a:spcAft>
                          <a:spcPts val="0"/>
                        </a:spcAft>
                        <a:buFont typeface="Symbol"/>
                        <a:buChar char=""/>
                      </a:pPr>
                      <a:r>
                        <a:rPr lang="en-US" sz="2000" dirty="0">
                          <a:effectLst/>
                        </a:rPr>
                        <a:t>Co-operation with international research institutions</a:t>
                      </a:r>
                    </a:p>
                    <a:p>
                      <a:pPr marL="342900" marR="0" lvl="0" indent="-342900">
                        <a:lnSpc>
                          <a:spcPct val="115000"/>
                        </a:lnSpc>
                        <a:spcBef>
                          <a:spcPts val="0"/>
                        </a:spcBef>
                        <a:spcAft>
                          <a:spcPts val="0"/>
                        </a:spcAft>
                        <a:buFont typeface="Symbol"/>
                        <a:buChar char=""/>
                      </a:pPr>
                      <a:r>
                        <a:rPr lang="en-US" sz="2000" dirty="0">
                          <a:effectLst/>
                        </a:rPr>
                        <a:t>Public Private Partnership (PPP) is improving</a:t>
                      </a:r>
                    </a:p>
                    <a:p>
                      <a:pPr marL="342900" marR="0" lvl="0" indent="-342900">
                        <a:lnSpc>
                          <a:spcPct val="130000"/>
                        </a:lnSpc>
                        <a:spcBef>
                          <a:spcPts val="600"/>
                        </a:spcBef>
                        <a:spcAft>
                          <a:spcPts val="0"/>
                        </a:spcAft>
                        <a:buFont typeface="Symbol"/>
                        <a:buChar char=""/>
                      </a:pPr>
                      <a:r>
                        <a:rPr lang="en-GB" sz="2000" dirty="0">
                          <a:effectLst/>
                        </a:rPr>
                        <a:t>Increasing farmers’ awareness for improving crop productivity </a:t>
                      </a:r>
                      <a:endParaRPr lang="en-US" sz="2000" dirty="0">
                        <a:effectLst/>
                      </a:endParaRPr>
                    </a:p>
                    <a:p>
                      <a:pPr marL="342900" marR="0" lvl="0" indent="-342900">
                        <a:lnSpc>
                          <a:spcPct val="130000"/>
                        </a:lnSpc>
                        <a:spcBef>
                          <a:spcPts val="600"/>
                        </a:spcBef>
                        <a:spcAft>
                          <a:spcPts val="0"/>
                        </a:spcAft>
                        <a:buFont typeface="Symbol"/>
                        <a:buChar char=""/>
                      </a:pPr>
                      <a:r>
                        <a:rPr lang="en-US" sz="2000" dirty="0">
                          <a:effectLst/>
                        </a:rPr>
                        <a:t>Increase of private investment in seed production</a:t>
                      </a:r>
                    </a:p>
                    <a:p>
                      <a:pPr marL="342900" marR="0" lvl="0" indent="-342900">
                        <a:lnSpc>
                          <a:spcPct val="130000"/>
                        </a:lnSpc>
                        <a:spcBef>
                          <a:spcPts val="0"/>
                        </a:spcBef>
                        <a:spcAft>
                          <a:spcPts val="0"/>
                        </a:spcAft>
                        <a:buFont typeface="Symbol"/>
                        <a:buChar char=""/>
                      </a:pPr>
                      <a:r>
                        <a:rPr lang="en-US" sz="2000" dirty="0">
                          <a:effectLst/>
                        </a:rPr>
                        <a:t>Increasing demand for certified seeds.</a:t>
                      </a:r>
                    </a:p>
                    <a:p>
                      <a:pPr marL="342900" marR="0" lvl="0" indent="-342900">
                        <a:lnSpc>
                          <a:spcPct val="130000"/>
                        </a:lnSpc>
                        <a:spcBef>
                          <a:spcPts val="600"/>
                        </a:spcBef>
                        <a:spcAft>
                          <a:spcPts val="0"/>
                        </a:spcAft>
                        <a:buFont typeface="Symbol"/>
                        <a:buChar char=""/>
                      </a:pPr>
                      <a:r>
                        <a:rPr lang="en-US" sz="2000" dirty="0">
                          <a:effectLst/>
                        </a:rPr>
                        <a:t>Foreign Investment in seed industry is being initiated</a:t>
                      </a:r>
                      <a:r>
                        <a:rPr lang="en-US" sz="2000" dirty="0" smtClean="0">
                          <a:effectLst/>
                        </a:rPr>
                        <a:t>,</a:t>
                      </a:r>
                      <a:r>
                        <a:rPr lang="en-US" sz="1800" dirty="0">
                          <a:effectLst/>
                        </a:rPr>
                        <a:t> </a:t>
                      </a:r>
                      <a:endParaRPr lang="en-US" sz="1800" dirty="0">
                        <a:effectLst/>
                        <a:latin typeface="Calibri"/>
                        <a:ea typeface="Calibri"/>
                        <a:cs typeface="Times New Roman"/>
                      </a:endParaRPr>
                    </a:p>
                  </a:txBody>
                  <a:tcPr marL="40701" marR="40701" marT="0" marB="0"/>
                </a:tc>
                <a:tc>
                  <a:txBody>
                    <a:bodyPr/>
                    <a:lstStyle/>
                    <a:p>
                      <a:pPr marL="457200" marR="0">
                        <a:lnSpc>
                          <a:spcPct val="115000"/>
                        </a:lnSpc>
                        <a:spcBef>
                          <a:spcPts val="0"/>
                        </a:spcBef>
                        <a:spcAft>
                          <a:spcPts val="0"/>
                        </a:spcAft>
                      </a:pPr>
                      <a:r>
                        <a:rPr lang="en-GB" sz="1800" dirty="0">
                          <a:effectLst/>
                        </a:rPr>
                        <a:t> </a:t>
                      </a:r>
                      <a:endParaRPr lang="en-US" sz="1800" dirty="0">
                        <a:effectLst/>
                      </a:endParaRPr>
                    </a:p>
                    <a:p>
                      <a:pPr marL="342900" marR="0" lvl="0" indent="-342900">
                        <a:lnSpc>
                          <a:spcPct val="115000"/>
                        </a:lnSpc>
                        <a:spcBef>
                          <a:spcPts val="0"/>
                        </a:spcBef>
                        <a:spcAft>
                          <a:spcPts val="0"/>
                        </a:spcAft>
                        <a:buFont typeface="Symbol"/>
                        <a:buChar char=""/>
                      </a:pPr>
                      <a:r>
                        <a:rPr lang="en-GB" sz="2000" dirty="0">
                          <a:effectLst/>
                        </a:rPr>
                        <a:t>Negative impact of Climate Change </a:t>
                      </a:r>
                      <a:endParaRPr lang="en-US" sz="2000" dirty="0">
                        <a:effectLst/>
                      </a:endParaRPr>
                    </a:p>
                    <a:p>
                      <a:pPr marL="342900" marR="0" lvl="0" indent="-342900">
                        <a:lnSpc>
                          <a:spcPct val="115000"/>
                        </a:lnSpc>
                        <a:spcBef>
                          <a:spcPts val="0"/>
                        </a:spcBef>
                        <a:spcAft>
                          <a:spcPts val="0"/>
                        </a:spcAft>
                        <a:buFont typeface="Symbol"/>
                        <a:buChar char=""/>
                      </a:pPr>
                      <a:r>
                        <a:rPr lang="en-US" sz="2000" dirty="0">
                          <a:effectLst/>
                        </a:rPr>
                        <a:t>Cultivated land area declines by industrialization</a:t>
                      </a:r>
                    </a:p>
                    <a:p>
                      <a:pPr marL="342900" marR="0" lvl="0" indent="-342900">
                        <a:lnSpc>
                          <a:spcPct val="115000"/>
                        </a:lnSpc>
                        <a:spcBef>
                          <a:spcPts val="0"/>
                        </a:spcBef>
                        <a:spcAft>
                          <a:spcPts val="0"/>
                        </a:spcAft>
                        <a:buFont typeface="Symbol"/>
                        <a:buChar char=""/>
                      </a:pPr>
                      <a:r>
                        <a:rPr lang="en-US" sz="2000" dirty="0">
                          <a:effectLst/>
                        </a:rPr>
                        <a:t>Weakness in quarantine procedure in importing seed and plant parts across border</a:t>
                      </a:r>
                    </a:p>
                    <a:p>
                      <a:pPr marL="342900" marR="0" lvl="0" indent="-342900">
                        <a:lnSpc>
                          <a:spcPct val="115000"/>
                        </a:lnSpc>
                        <a:spcBef>
                          <a:spcPts val="0"/>
                        </a:spcBef>
                        <a:spcAft>
                          <a:spcPts val="0"/>
                        </a:spcAft>
                        <a:buFont typeface="Symbol"/>
                        <a:buChar char=""/>
                      </a:pPr>
                      <a:r>
                        <a:rPr lang="en-US" sz="2000" dirty="0">
                          <a:effectLst/>
                        </a:rPr>
                        <a:t>Lack of services sector in prevention and control on incidence of pests and diseases</a:t>
                      </a:r>
                    </a:p>
                    <a:p>
                      <a:pPr marL="342900" marR="0" lvl="0" indent="-342900">
                        <a:lnSpc>
                          <a:spcPct val="115000"/>
                        </a:lnSpc>
                        <a:spcBef>
                          <a:spcPts val="0"/>
                        </a:spcBef>
                        <a:spcAft>
                          <a:spcPts val="0"/>
                        </a:spcAft>
                        <a:buFont typeface="Symbol"/>
                        <a:buChar char=""/>
                      </a:pPr>
                      <a:r>
                        <a:rPr lang="en-US" sz="2000" dirty="0">
                          <a:effectLst/>
                        </a:rPr>
                        <a:t>Illegal and informal border trade with neighboring countries</a:t>
                      </a:r>
                    </a:p>
                    <a:p>
                      <a:pPr marL="457200" marR="0">
                        <a:lnSpc>
                          <a:spcPct val="130000"/>
                        </a:lnSpc>
                        <a:spcBef>
                          <a:spcPts val="0"/>
                        </a:spcBef>
                        <a:spcAft>
                          <a:spcPts val="0"/>
                        </a:spcAft>
                      </a:pPr>
                      <a:r>
                        <a:rPr lang="vi-VN" sz="2000" dirty="0">
                          <a:effectLst/>
                        </a:rPr>
                        <a:t> </a:t>
                      </a:r>
                      <a:endParaRPr lang="en-US" sz="2000" dirty="0">
                        <a:effectLst/>
                      </a:endParaRPr>
                    </a:p>
                    <a:p>
                      <a:pPr marL="0" marR="0">
                        <a:lnSpc>
                          <a:spcPct val="115000"/>
                        </a:lnSpc>
                        <a:spcBef>
                          <a:spcPts val="0"/>
                        </a:spcBef>
                        <a:spcAft>
                          <a:spcPts val="1000"/>
                        </a:spcAft>
                      </a:pPr>
                      <a:r>
                        <a:rPr lang="en-US" sz="1800" dirty="0">
                          <a:effectLst/>
                        </a:rPr>
                        <a:t> </a:t>
                      </a:r>
                      <a:endParaRPr lang="en-US" sz="1800" dirty="0">
                        <a:effectLst/>
                        <a:latin typeface="Calibri"/>
                        <a:ea typeface="Times New Roman"/>
                        <a:cs typeface="Times New Roman"/>
                      </a:endParaRPr>
                    </a:p>
                  </a:txBody>
                  <a:tcPr marL="40701" marR="40701" marT="0" marB="0"/>
                </a:tc>
              </a:tr>
            </a:tbl>
          </a:graphicData>
        </a:graphic>
      </p:graphicFrame>
    </p:spTree>
    <p:extLst>
      <p:ext uri="{BB962C8B-B14F-4D97-AF65-F5344CB8AC3E}">
        <p14:creationId xmlns="" xmlns:p14="http://schemas.microsoft.com/office/powerpoint/2010/main" val="3109925478"/>
      </p:ext>
    </p:extLst>
  </p:cSld>
  <p:clrMapOvr>
    <a:masterClrMapping/>
  </p:clrMapOvr>
  <p:transition>
    <p:push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446314" y="118983"/>
            <a:ext cx="8686800" cy="830997"/>
          </a:xfrm>
          <a:prstGeom prst="rect">
            <a:avLst/>
          </a:prstGeom>
          <a:noFill/>
          <a:ln w="9525">
            <a:noFill/>
            <a:miter lim="800000"/>
            <a:headEnd/>
            <a:tailEnd/>
          </a:ln>
          <a:effectLst/>
        </p:spPr>
        <p:txBody>
          <a:bodyPr wrap="square">
            <a:spAutoFit/>
          </a:bodyPr>
          <a:lstStyle/>
          <a:p>
            <a:pPr algn="ctr">
              <a:spcBef>
                <a:spcPct val="50000"/>
              </a:spcBef>
            </a:pPr>
            <a:r>
              <a:rPr lang="en-US" sz="2400" b="1" dirty="0" smtClean="0">
                <a:cs typeface="Arial" panose="020B0604020202020204" pitchFamily="34" charset="0"/>
              </a:rPr>
              <a:t>Key Issues and ways forward for establishment of Myanmar’s Seed Industry (</a:t>
            </a:r>
            <a:r>
              <a:rPr lang="en-US" sz="2400" b="1" dirty="0" err="1" smtClean="0">
                <a:cs typeface="Arial" panose="020B0604020202020204" pitchFamily="34" charset="0"/>
              </a:rPr>
              <a:t>Ms.Tin</a:t>
            </a:r>
            <a:r>
              <a:rPr lang="en-US" sz="2400" b="1" dirty="0" smtClean="0">
                <a:cs typeface="Arial" panose="020B0604020202020204" pitchFamily="34" charset="0"/>
              </a:rPr>
              <a:t> Tin </a:t>
            </a:r>
            <a:r>
              <a:rPr lang="en-US" sz="2400" b="1" dirty="0" err="1" smtClean="0">
                <a:cs typeface="Arial" panose="020B0604020202020204" pitchFamily="34" charset="0"/>
              </a:rPr>
              <a:t>Myint</a:t>
            </a:r>
            <a:r>
              <a:rPr lang="en-US" sz="2400" b="1" dirty="0" smtClean="0">
                <a:cs typeface="Arial" panose="020B0604020202020204" pitchFamily="34" charset="0"/>
              </a:rPr>
              <a:t>, DAR)</a:t>
            </a:r>
            <a:endParaRPr lang="en-US" sz="2400" b="1" dirty="0">
              <a:cs typeface="Arial" panose="020B0604020202020204" pitchFamily="34" charset="0"/>
            </a:endParaRPr>
          </a:p>
        </p:txBody>
      </p:sp>
      <p:sp>
        <p:nvSpPr>
          <p:cNvPr id="3" name="TextBox 2"/>
          <p:cNvSpPr txBox="1"/>
          <p:nvPr/>
        </p:nvSpPr>
        <p:spPr>
          <a:xfrm>
            <a:off x="682171" y="949980"/>
            <a:ext cx="4499429" cy="523220"/>
          </a:xfrm>
          <a:prstGeom prst="rect">
            <a:avLst/>
          </a:prstGeom>
          <a:noFill/>
        </p:spPr>
        <p:txBody>
          <a:bodyPr wrap="square" rtlCol="0">
            <a:spAutoFit/>
          </a:bodyPr>
          <a:lstStyle/>
          <a:p>
            <a:pPr algn="just"/>
            <a:r>
              <a:rPr lang="en-US" sz="2800" b="1" dirty="0" smtClean="0">
                <a:solidFill>
                  <a:srgbClr val="00CC00"/>
                </a:solidFill>
                <a:cs typeface="Arial" panose="020B0604020202020204" pitchFamily="34" charset="0"/>
              </a:rPr>
              <a:t>Policy Constraints</a:t>
            </a:r>
            <a:endParaRPr lang="en-US" sz="3200" b="1" dirty="0" smtClean="0">
              <a:solidFill>
                <a:schemeClr val="bg1"/>
              </a:solidFill>
              <a:cs typeface="Arial" panose="020B0604020202020204" pitchFamily="34" charset="0"/>
            </a:endParaRPr>
          </a:p>
        </p:txBody>
      </p:sp>
      <p:sp>
        <p:nvSpPr>
          <p:cNvPr id="4" name="TextBox 3"/>
          <p:cNvSpPr txBox="1"/>
          <p:nvPr/>
        </p:nvSpPr>
        <p:spPr>
          <a:xfrm>
            <a:off x="636814" y="1600200"/>
            <a:ext cx="8305800" cy="4401205"/>
          </a:xfrm>
          <a:prstGeom prst="rect">
            <a:avLst/>
          </a:prstGeom>
          <a:noFill/>
        </p:spPr>
        <p:txBody>
          <a:bodyPr wrap="square" rtlCol="0">
            <a:spAutoFit/>
          </a:bodyPr>
          <a:lstStyle/>
          <a:p>
            <a:pPr marL="347663" indent="-347663" algn="just">
              <a:buFont typeface="Arial" panose="020B0604020202020204" pitchFamily="34" charset="0"/>
              <a:buChar char="•"/>
            </a:pPr>
            <a:r>
              <a:rPr lang="en-US" sz="2800" dirty="0" smtClean="0">
                <a:cs typeface="Arial" panose="020B0604020202020204" pitchFamily="34" charset="0"/>
              </a:rPr>
              <a:t>Need of concrete policies for sectors, crops, varieties with  priorities</a:t>
            </a:r>
          </a:p>
          <a:p>
            <a:pPr marL="347663" indent="-347663" algn="just">
              <a:buFont typeface="Arial" panose="020B0604020202020204" pitchFamily="34" charset="0"/>
              <a:buChar char="•"/>
            </a:pPr>
            <a:r>
              <a:rPr lang="en-US" sz="2800" dirty="0" smtClean="0">
                <a:cs typeface="Arial" panose="020B0604020202020204" pitchFamily="34" charset="0"/>
              </a:rPr>
              <a:t>Intellectual properties rights not well defined</a:t>
            </a:r>
          </a:p>
          <a:p>
            <a:pPr marL="347663" indent="-347663" algn="just">
              <a:buFont typeface="Arial" panose="020B0604020202020204" pitchFamily="34" charset="0"/>
              <a:buChar char="•"/>
            </a:pPr>
            <a:r>
              <a:rPr lang="en-US" sz="2800" dirty="0">
                <a:cs typeface="Arial" panose="020B0604020202020204" pitchFamily="34" charset="0"/>
              </a:rPr>
              <a:t>N</a:t>
            </a:r>
            <a:r>
              <a:rPr lang="en-US" sz="2800" dirty="0" smtClean="0">
                <a:cs typeface="Arial" panose="020B0604020202020204" pitchFamily="34" charset="0"/>
              </a:rPr>
              <a:t>eed of market-driver policy</a:t>
            </a:r>
          </a:p>
          <a:p>
            <a:pPr marL="347663" indent="-347663" algn="just">
              <a:buFont typeface="Arial" panose="020B0604020202020204" pitchFamily="34" charset="0"/>
              <a:buChar char="•"/>
            </a:pPr>
            <a:r>
              <a:rPr lang="en-US" sz="2800" dirty="0" smtClean="0">
                <a:cs typeface="Arial" panose="020B0604020202020204" pitchFamily="34" charset="0"/>
              </a:rPr>
              <a:t>Need of clear policy on variety accreditation  and registration</a:t>
            </a:r>
          </a:p>
          <a:p>
            <a:pPr marL="347663" indent="-347663" algn="just">
              <a:buFont typeface="Arial" panose="020B0604020202020204" pitchFamily="34" charset="0"/>
              <a:buChar char="•"/>
            </a:pPr>
            <a:r>
              <a:rPr lang="en-US" sz="2800" dirty="0" smtClean="0">
                <a:cs typeface="Arial" panose="020B0604020202020204" pitchFamily="34" charset="0"/>
              </a:rPr>
              <a:t>Insufficient budget allocation to Research and Development</a:t>
            </a:r>
          </a:p>
          <a:p>
            <a:pPr marL="347663" indent="-347663" algn="just">
              <a:buFont typeface="Arial" panose="020B0604020202020204" pitchFamily="34" charset="0"/>
              <a:buChar char="•"/>
            </a:pPr>
            <a:r>
              <a:rPr lang="en-US" sz="2800" dirty="0" smtClean="0">
                <a:cs typeface="Arial" panose="020B0604020202020204" pitchFamily="34" charset="0"/>
              </a:rPr>
              <a:t>Credit provision to producers for seed production</a:t>
            </a:r>
          </a:p>
          <a:p>
            <a:pPr marL="347663" indent="-347663" algn="just">
              <a:buFont typeface="Arial" panose="020B0604020202020204" pitchFamily="34" charset="0"/>
              <a:buChar char="•"/>
            </a:pPr>
            <a:endParaRPr lang="en-US" sz="2800" dirty="0" smtClean="0">
              <a:cs typeface="Arial" panose="020B0604020202020204" pitchFamily="34" charset="0"/>
            </a:endParaRPr>
          </a:p>
        </p:txBody>
      </p:sp>
    </p:spTree>
  </p:cSld>
  <p:clrMapOvr>
    <a:masterClrMapping/>
  </p:clrMapOvr>
  <p:transition>
    <p:push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53252"/>
            <a:ext cx="7620000" cy="553998"/>
          </a:xfrm>
          <a:prstGeom prst="rect">
            <a:avLst/>
          </a:prstGeom>
          <a:noFill/>
        </p:spPr>
        <p:txBody>
          <a:bodyPr wrap="square" rtlCol="0">
            <a:spAutoFit/>
          </a:bodyPr>
          <a:lstStyle/>
          <a:p>
            <a:pPr algn="ctr"/>
            <a:r>
              <a:rPr lang="en-US" sz="3000" b="1" dirty="0" smtClean="0">
                <a:solidFill>
                  <a:srgbClr val="00B050"/>
                </a:solidFill>
                <a:cs typeface="Arial" panose="020B0604020202020204" pitchFamily="34" charset="0"/>
              </a:rPr>
              <a:t>Institutional Development</a:t>
            </a:r>
          </a:p>
        </p:txBody>
      </p:sp>
      <p:sp>
        <p:nvSpPr>
          <p:cNvPr id="3" name="TextBox 2"/>
          <p:cNvSpPr txBox="1"/>
          <p:nvPr/>
        </p:nvSpPr>
        <p:spPr>
          <a:xfrm>
            <a:off x="685800" y="1295400"/>
            <a:ext cx="7924800" cy="5109284"/>
          </a:xfrm>
          <a:prstGeom prst="rect">
            <a:avLst/>
          </a:prstGeom>
          <a:noFill/>
        </p:spPr>
        <p:txBody>
          <a:bodyPr wrap="square" rtlCol="0">
            <a:spAutoFit/>
          </a:bodyPr>
          <a:lstStyle/>
          <a:p>
            <a:pPr marL="347663" indent="-347663" algn="just">
              <a:lnSpc>
                <a:spcPct val="114000"/>
              </a:lnSpc>
              <a:buFont typeface="Arial" pitchFamily="34" charset="0"/>
              <a:buChar char="•"/>
            </a:pPr>
            <a:r>
              <a:rPr lang="en-US" sz="2400" dirty="0" smtClean="0">
                <a:cs typeface="Arial" pitchFamily="34" charset="0"/>
              </a:rPr>
              <a:t>Laws and regulations (seed  law, PVP law) from local government to grass-root level</a:t>
            </a:r>
          </a:p>
          <a:p>
            <a:pPr marL="347663" indent="-347663" algn="just">
              <a:lnSpc>
                <a:spcPct val="114000"/>
              </a:lnSpc>
              <a:buFont typeface="Arial" pitchFamily="34" charset="0"/>
              <a:buChar char="•"/>
            </a:pPr>
            <a:r>
              <a:rPr lang="en-US" sz="2400" dirty="0" smtClean="0">
                <a:cs typeface="Arial" pitchFamily="34" charset="0"/>
              </a:rPr>
              <a:t>Needs to promote capacity building (Institution, HRD)</a:t>
            </a:r>
          </a:p>
          <a:p>
            <a:pPr marL="347663" indent="-347663" algn="just">
              <a:lnSpc>
                <a:spcPct val="114000"/>
              </a:lnSpc>
              <a:buFont typeface="Arial" pitchFamily="34" charset="0"/>
              <a:buChar char="•"/>
            </a:pPr>
            <a:r>
              <a:rPr lang="en-US" sz="2400" dirty="0" smtClean="0">
                <a:cs typeface="Arial" pitchFamily="34" charset="0"/>
              </a:rPr>
              <a:t>Establishment of seed industry associations</a:t>
            </a:r>
          </a:p>
          <a:p>
            <a:pPr marL="347663" indent="-347663" algn="just">
              <a:lnSpc>
                <a:spcPct val="114000"/>
              </a:lnSpc>
              <a:buFont typeface="Arial" pitchFamily="34" charset="0"/>
              <a:buChar char="•"/>
            </a:pPr>
            <a:r>
              <a:rPr lang="en-US" sz="2400" dirty="0" smtClean="0">
                <a:cs typeface="Arial" pitchFamily="34" charset="0"/>
              </a:rPr>
              <a:t>Seed certification system enhancement</a:t>
            </a:r>
          </a:p>
          <a:p>
            <a:pPr marL="347663" indent="-347663" algn="just">
              <a:lnSpc>
                <a:spcPct val="114000"/>
              </a:lnSpc>
              <a:buFont typeface="Arial" pitchFamily="34" charset="0"/>
              <a:buChar char="•"/>
            </a:pPr>
            <a:r>
              <a:rPr lang="en-US" sz="2400" dirty="0" smtClean="0">
                <a:cs typeface="Arial" pitchFamily="34" charset="0"/>
              </a:rPr>
              <a:t>Community seed bank, farmer groups and seed accreditation</a:t>
            </a:r>
          </a:p>
          <a:p>
            <a:pPr marL="347663" indent="-347663" algn="just">
              <a:lnSpc>
                <a:spcPct val="114000"/>
              </a:lnSpc>
              <a:buFont typeface="Arial" pitchFamily="34" charset="0"/>
              <a:buChar char="•"/>
            </a:pPr>
            <a:r>
              <a:rPr lang="en-US" sz="2400" dirty="0" smtClean="0">
                <a:cs typeface="Arial" pitchFamily="34" charset="0"/>
              </a:rPr>
              <a:t>Institutionalization of farmers participatory seed development and production</a:t>
            </a:r>
          </a:p>
          <a:p>
            <a:pPr marL="347663" indent="-347663" algn="just">
              <a:lnSpc>
                <a:spcPct val="114000"/>
              </a:lnSpc>
              <a:buFont typeface="Arial" pitchFamily="34" charset="0"/>
              <a:buChar char="•"/>
            </a:pPr>
            <a:r>
              <a:rPr lang="en-US" sz="2400" dirty="0" smtClean="0">
                <a:cs typeface="Arial" pitchFamily="34" charset="0"/>
              </a:rPr>
              <a:t>Strengthen International collaboration for Research and Development</a:t>
            </a:r>
          </a:p>
          <a:p>
            <a:pPr algn="just">
              <a:lnSpc>
                <a:spcPct val="114000"/>
              </a:lnSpc>
              <a:buFont typeface="Arial" pitchFamily="34" charset="0"/>
              <a:buChar char="•"/>
            </a:pPr>
            <a:endParaRPr lang="en-US" sz="2400" dirty="0" smtClean="0">
              <a:cs typeface="Arial" pitchFamily="34" charset="0"/>
            </a:endParaRPr>
          </a:p>
        </p:txBody>
      </p:sp>
    </p:spTree>
  </p:cSld>
  <p:clrMapOvr>
    <a:masterClrMapping/>
  </p:clrMapOvr>
  <p:transition>
    <p:push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4"/>
          <p:cNvGraphicFramePr>
            <a:graphicFrameLocks noGrp="1"/>
          </p:cNvGraphicFramePr>
          <p:nvPr>
            <p:ph idx="1"/>
            <p:extLst>
              <p:ext uri="{D42A27DB-BD31-4B8C-83A1-F6EECF244321}">
                <p14:modId xmlns="" xmlns:p14="http://schemas.microsoft.com/office/powerpoint/2010/main" val="3439184649"/>
              </p:ext>
            </p:extLst>
          </p:nvPr>
        </p:nvGraphicFramePr>
        <p:xfrm>
          <a:off x="457200" y="685800"/>
          <a:ext cx="82296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el 3"/>
          <p:cNvSpPr>
            <a:spLocks noGrp="1"/>
          </p:cNvSpPr>
          <p:nvPr>
            <p:ph type="title"/>
          </p:nvPr>
        </p:nvSpPr>
        <p:spPr>
          <a:xfrm>
            <a:off x="457200" y="76200"/>
            <a:ext cx="8229600" cy="639763"/>
          </a:xfrm>
        </p:spPr>
        <p:style>
          <a:lnRef idx="2">
            <a:schemeClr val="accent2"/>
          </a:lnRef>
          <a:fillRef idx="1">
            <a:schemeClr val="lt1"/>
          </a:fillRef>
          <a:effectRef idx="0">
            <a:schemeClr val="accent2"/>
          </a:effectRef>
          <a:fontRef idx="minor">
            <a:schemeClr val="dk1"/>
          </a:fontRef>
        </p:style>
        <p:txBody>
          <a:bodyPr>
            <a:noAutofit/>
          </a:bodyPr>
          <a:lstStyle/>
          <a:p>
            <a:pPr algn="ctr">
              <a:defRPr/>
            </a:pPr>
            <a:r>
              <a:rPr lang="nl-NL" sz="5000" dirty="0" smtClean="0"/>
              <a:t>National Export Strategy</a:t>
            </a:r>
            <a:endParaRPr lang="nl-NL" sz="5000" dirty="0"/>
          </a:p>
        </p:txBody>
      </p:sp>
      <p:pic>
        <p:nvPicPr>
          <p:cNvPr id="30724" name="Picture 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219200" y="3733800"/>
            <a:ext cx="3260725" cy="31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25" name="Picture 3"/>
          <p:cNvPicPr>
            <a:picLocks noChangeAspect="1" noChangeArrowheads="1"/>
          </p:cNvPicPr>
          <p:nvPr/>
        </p:nvPicPr>
        <p:blipFill>
          <a:blip r:embed="rId9" cstate="print">
            <a:extLst>
              <a:ext uri="{28A0092B-C50C-407E-A947-70E740481C1C}">
                <a14:useLocalDpi xmlns="" xmlns:a14="http://schemas.microsoft.com/office/drawing/2010/main" val="0"/>
              </a:ext>
            </a:extLst>
          </a:blip>
          <a:srcRect t="6667"/>
          <a:stretch>
            <a:fillRect/>
          </a:stretch>
        </p:blipFill>
        <p:spPr bwMode="auto">
          <a:xfrm>
            <a:off x="4648200" y="3733800"/>
            <a:ext cx="3352800" cy="31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26" name="Slide Number Placeholder 1"/>
          <p:cNvSpPr>
            <a:spLocks noGrp="1"/>
          </p:cNvSpPr>
          <p:nvPr>
            <p:ph type="sldNum" sz="quarter" idx="12"/>
          </p:nvPr>
        </p:nvSpPr>
        <p:spPr>
          <a:noFill/>
        </p:spPr>
        <p:txBody>
          <a:bodyPr/>
          <a:lstStyle>
            <a:lvl1pPr>
              <a:spcBef>
                <a:spcPct val="20000"/>
              </a:spcBef>
              <a:buClr>
                <a:schemeClr val="tx2"/>
              </a:buClr>
              <a:buSzPct val="75000"/>
              <a:buFont typeface="Monotype Sorts" pitchFamily="2" charset="2"/>
              <a:buChar char="n"/>
              <a:defRPr sz="2600" b="1">
                <a:solidFill>
                  <a:schemeClr val="tx1"/>
                </a:solidFill>
                <a:latin typeface="Arial" charset="0"/>
              </a:defRPr>
            </a:lvl1pPr>
            <a:lvl2pPr marL="742950" indent="-285750">
              <a:spcBef>
                <a:spcPct val="20000"/>
              </a:spcBef>
              <a:buSzPct val="100000"/>
              <a:buChar char="–"/>
              <a:defRPr sz="2100" b="1">
                <a:solidFill>
                  <a:schemeClr val="tx1"/>
                </a:solidFill>
                <a:latin typeface="Arial" charset="0"/>
              </a:defRPr>
            </a:lvl2pPr>
            <a:lvl3pPr marL="1143000" indent="-228600">
              <a:spcBef>
                <a:spcPct val="20000"/>
              </a:spcBef>
              <a:buSzPct val="100000"/>
              <a:buChar char="•"/>
              <a:defRPr sz="1600" b="1">
                <a:solidFill>
                  <a:schemeClr val="tx1"/>
                </a:solidFill>
                <a:latin typeface="Arial" charset="0"/>
              </a:defRPr>
            </a:lvl3pPr>
            <a:lvl4pPr marL="1600200" indent="-228600">
              <a:spcBef>
                <a:spcPct val="20000"/>
              </a:spcBef>
              <a:buSzPct val="100000"/>
              <a:buChar char="–"/>
              <a:defRPr sz="2000" b="1">
                <a:solidFill>
                  <a:schemeClr val="tx1"/>
                </a:solidFill>
                <a:latin typeface="Arial" charset="0"/>
              </a:defRPr>
            </a:lvl4pPr>
            <a:lvl5pPr marL="2057400" indent="-228600">
              <a:spcBef>
                <a:spcPct val="20000"/>
              </a:spcBef>
              <a:buSzPct val="100000"/>
              <a:buChar char="•"/>
              <a:defRPr sz="2000" b="1">
                <a:solidFill>
                  <a:schemeClr val="tx1"/>
                </a:solidFill>
                <a:latin typeface="Arial" charset="0"/>
              </a:defRPr>
            </a:lvl5pPr>
            <a:lvl6pPr marL="2514600" indent="-228600" eaLnBrk="0" fontAlgn="base" hangingPunct="0">
              <a:spcBef>
                <a:spcPct val="20000"/>
              </a:spcBef>
              <a:spcAft>
                <a:spcPct val="0"/>
              </a:spcAft>
              <a:buSzPct val="100000"/>
              <a:buChar char="•"/>
              <a:defRPr sz="2000" b="1">
                <a:solidFill>
                  <a:schemeClr val="tx1"/>
                </a:solidFill>
                <a:latin typeface="Arial" charset="0"/>
              </a:defRPr>
            </a:lvl6pPr>
            <a:lvl7pPr marL="2971800" indent="-228600" eaLnBrk="0" fontAlgn="base" hangingPunct="0">
              <a:spcBef>
                <a:spcPct val="20000"/>
              </a:spcBef>
              <a:spcAft>
                <a:spcPct val="0"/>
              </a:spcAft>
              <a:buSzPct val="100000"/>
              <a:buChar char="•"/>
              <a:defRPr sz="2000" b="1">
                <a:solidFill>
                  <a:schemeClr val="tx1"/>
                </a:solidFill>
                <a:latin typeface="Arial" charset="0"/>
              </a:defRPr>
            </a:lvl7pPr>
            <a:lvl8pPr marL="3429000" indent="-228600" eaLnBrk="0" fontAlgn="base" hangingPunct="0">
              <a:spcBef>
                <a:spcPct val="20000"/>
              </a:spcBef>
              <a:spcAft>
                <a:spcPct val="0"/>
              </a:spcAft>
              <a:buSzPct val="100000"/>
              <a:buChar char="•"/>
              <a:defRPr sz="2000" b="1">
                <a:solidFill>
                  <a:schemeClr val="tx1"/>
                </a:solidFill>
                <a:latin typeface="Arial" charset="0"/>
              </a:defRPr>
            </a:lvl8pPr>
            <a:lvl9pPr marL="3886200" indent="-228600" eaLnBrk="0" fontAlgn="base" hangingPunct="0">
              <a:spcBef>
                <a:spcPct val="20000"/>
              </a:spcBef>
              <a:spcAft>
                <a:spcPct val="0"/>
              </a:spcAft>
              <a:buSzPct val="100000"/>
              <a:buChar char="•"/>
              <a:defRPr sz="2000" b="1">
                <a:solidFill>
                  <a:schemeClr val="tx1"/>
                </a:solidFill>
                <a:latin typeface="Arial" charset="0"/>
              </a:defRPr>
            </a:lvl9pPr>
          </a:lstStyle>
          <a:p>
            <a:pPr>
              <a:spcBef>
                <a:spcPct val="0"/>
              </a:spcBef>
              <a:buClrTx/>
              <a:buSzTx/>
              <a:buFontTx/>
              <a:buNone/>
            </a:pPr>
            <a:fld id="{A0F46C9B-0D55-442B-A7C3-6B362E207D33}" type="slidenum">
              <a:rPr lang="en-GB" altLang="en-US" sz="1400" b="0" smtClean="0">
                <a:latin typeface="Times New Roman" pitchFamily="18" charset="0"/>
              </a:rPr>
              <a:pPr>
                <a:spcBef>
                  <a:spcPct val="0"/>
                </a:spcBef>
                <a:buClrTx/>
                <a:buSzTx/>
                <a:buFontTx/>
                <a:buNone/>
              </a:pPr>
              <a:t>4</a:t>
            </a:fld>
            <a:endParaRPr lang="en-GB" altLang="en-US" sz="1400" b="0" smtClean="0">
              <a:latin typeface="Times New Roman" pitchFamily="18" charset="0"/>
            </a:endParaRPr>
          </a:p>
        </p:txBody>
      </p:sp>
    </p:spTree>
    <p:extLst>
      <p:ext uri="{BB962C8B-B14F-4D97-AF65-F5344CB8AC3E}">
        <p14:creationId xmlns="" xmlns:p14="http://schemas.microsoft.com/office/powerpoint/2010/main" val="608087508"/>
      </p:ext>
    </p:extLst>
  </p:cSld>
  <p:clrMapOvr>
    <a:masterClrMapping/>
  </p:clrMapOvr>
  <p:transition>
    <p:push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60402"/>
            <a:ext cx="7620000" cy="553998"/>
          </a:xfrm>
          <a:prstGeom prst="rect">
            <a:avLst/>
          </a:prstGeom>
          <a:noFill/>
        </p:spPr>
        <p:txBody>
          <a:bodyPr wrap="square" rtlCol="0">
            <a:spAutoFit/>
          </a:bodyPr>
          <a:lstStyle/>
          <a:p>
            <a:pPr algn="ctr"/>
            <a:r>
              <a:rPr lang="en-US" sz="3000" b="1" dirty="0" smtClean="0">
                <a:cs typeface="Arial" panose="020B0604020202020204" pitchFamily="34" charset="0"/>
              </a:rPr>
              <a:t>Infrastructure and Facilities</a:t>
            </a:r>
          </a:p>
        </p:txBody>
      </p:sp>
      <p:sp>
        <p:nvSpPr>
          <p:cNvPr id="3" name="TextBox 2"/>
          <p:cNvSpPr txBox="1"/>
          <p:nvPr/>
        </p:nvSpPr>
        <p:spPr>
          <a:xfrm>
            <a:off x="609600" y="1219200"/>
            <a:ext cx="8305800" cy="3901837"/>
          </a:xfrm>
          <a:prstGeom prst="rect">
            <a:avLst/>
          </a:prstGeom>
          <a:noFill/>
        </p:spPr>
        <p:txBody>
          <a:bodyPr wrap="square" rtlCol="0">
            <a:spAutoFit/>
          </a:bodyPr>
          <a:lstStyle/>
          <a:p>
            <a:pPr marL="347663" indent="-347663" algn="just">
              <a:lnSpc>
                <a:spcPct val="150000"/>
              </a:lnSpc>
              <a:buFont typeface="Arial" panose="020B0604020202020204" pitchFamily="34" charset="0"/>
              <a:buChar char="•"/>
            </a:pPr>
            <a:r>
              <a:rPr lang="en-US" sz="2400" dirty="0" smtClean="0">
                <a:cs typeface="Arial" panose="020B0604020202020204" pitchFamily="34" charset="0"/>
              </a:rPr>
              <a:t>Advanced seed and grain quality laboratory</a:t>
            </a:r>
          </a:p>
          <a:p>
            <a:pPr marL="347663" indent="-347663" algn="just">
              <a:lnSpc>
                <a:spcPct val="150000"/>
              </a:lnSpc>
              <a:buFont typeface="Arial" panose="020B0604020202020204" pitchFamily="34" charset="0"/>
              <a:buChar char="•"/>
            </a:pPr>
            <a:r>
              <a:rPr lang="en-US" sz="2400" dirty="0" smtClean="0">
                <a:cs typeface="Arial" panose="020B0604020202020204" pitchFamily="34" charset="0"/>
              </a:rPr>
              <a:t>Rural infrastructure</a:t>
            </a:r>
          </a:p>
          <a:p>
            <a:pPr marL="347663" indent="-347663" algn="just">
              <a:lnSpc>
                <a:spcPct val="150000"/>
              </a:lnSpc>
              <a:buFont typeface="Arial" panose="020B0604020202020204" pitchFamily="34" charset="0"/>
              <a:buChar char="•"/>
            </a:pPr>
            <a:r>
              <a:rPr lang="en-US" sz="2400" dirty="0" smtClean="0">
                <a:cs typeface="Arial" panose="020B0604020202020204" pitchFamily="34" charset="0"/>
              </a:rPr>
              <a:t>Equipment: Advanced equipment for plant  physiology</a:t>
            </a:r>
          </a:p>
          <a:p>
            <a:pPr marL="347663" indent="-347663" algn="just">
              <a:lnSpc>
                <a:spcPct val="150000"/>
              </a:lnSpc>
              <a:buFont typeface="Arial" panose="020B0604020202020204" pitchFamily="34" charset="0"/>
              <a:buChar char="•"/>
            </a:pPr>
            <a:r>
              <a:rPr lang="en-US" sz="2400" dirty="0" smtClean="0">
                <a:cs typeface="Arial" panose="020B0604020202020204" pitchFamily="34" charset="0"/>
              </a:rPr>
              <a:t> Molecular DNA laboratory</a:t>
            </a:r>
          </a:p>
          <a:p>
            <a:pPr marL="347663" indent="-347663" algn="just">
              <a:lnSpc>
                <a:spcPct val="150000"/>
              </a:lnSpc>
              <a:buFont typeface="Arial" panose="020B0604020202020204" pitchFamily="34" charset="0"/>
              <a:buChar char="•"/>
            </a:pPr>
            <a:r>
              <a:rPr lang="en-US" sz="2400" dirty="0" smtClean="0">
                <a:cs typeface="Arial" panose="020B0604020202020204" pitchFamily="34" charset="0"/>
              </a:rPr>
              <a:t> Seed health</a:t>
            </a:r>
          </a:p>
          <a:p>
            <a:pPr marL="347663" indent="-347663" algn="just">
              <a:lnSpc>
                <a:spcPct val="150000"/>
              </a:lnSpc>
              <a:buFont typeface="Arial" panose="020B0604020202020204" pitchFamily="34" charset="0"/>
              <a:buChar char="•"/>
            </a:pPr>
            <a:r>
              <a:rPr lang="en-US" sz="2400" dirty="0" smtClean="0">
                <a:cs typeface="Arial" panose="020B0604020202020204" pitchFamily="34" charset="0"/>
              </a:rPr>
              <a:t> Post harvest Facilities</a:t>
            </a:r>
          </a:p>
          <a:p>
            <a:pPr marL="457200" indent="-457200" algn="just">
              <a:lnSpc>
                <a:spcPct val="150000"/>
              </a:lnSpc>
              <a:buFont typeface="Arial" panose="020B0604020202020204" pitchFamily="34" charset="0"/>
              <a:buChar char="•"/>
            </a:pPr>
            <a:endParaRPr lang="en-US" sz="2400" dirty="0" smtClean="0">
              <a:cs typeface="Arial" panose="020B0604020202020204" pitchFamily="34" charset="0"/>
            </a:endParaRPr>
          </a:p>
        </p:txBody>
      </p:sp>
    </p:spTree>
  </p:cSld>
  <p:clrMapOvr>
    <a:masterClrMapping/>
  </p:clrMapOvr>
  <p:transition>
    <p:push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sz="3600" dirty="0" smtClean="0"/>
              <a:t>Continuity and Way Forward</a:t>
            </a:r>
            <a:endParaRPr lang="en-US" sz="3600" dirty="0"/>
          </a:p>
        </p:txBody>
      </p:sp>
      <p:sp>
        <p:nvSpPr>
          <p:cNvPr id="4" name="Slide Number Placeholder 3"/>
          <p:cNvSpPr>
            <a:spLocks noGrp="1"/>
          </p:cNvSpPr>
          <p:nvPr>
            <p:ph type="sldNum" sz="quarter" idx="12"/>
          </p:nvPr>
        </p:nvSpPr>
        <p:spPr/>
        <p:txBody>
          <a:bodyPr/>
          <a:lstStyle/>
          <a:p>
            <a:pPr>
              <a:defRPr/>
            </a:pPr>
            <a:fld id="{D4534633-62CC-431E-9A95-28439EAEF48F}" type="slidenum">
              <a:rPr lang="en-US" smtClean="0"/>
              <a:pPr>
                <a:defRPr/>
              </a:pPr>
              <a:t>41</a:t>
            </a:fld>
            <a:endParaRPr lang="en-US"/>
          </a:p>
        </p:txBody>
      </p:sp>
      <p:sp>
        <p:nvSpPr>
          <p:cNvPr id="5" name="Content Placeholder 2"/>
          <p:cNvSpPr>
            <a:spLocks noGrp="1"/>
          </p:cNvSpPr>
          <p:nvPr>
            <p:ph idx="1"/>
          </p:nvPr>
        </p:nvSpPr>
        <p:spPr>
          <a:xfrm>
            <a:off x="152400" y="838200"/>
            <a:ext cx="8763000" cy="5562600"/>
          </a:xfrm>
        </p:spPr>
        <p:txBody>
          <a:bodyPr/>
          <a:lstStyle/>
          <a:p>
            <a:pPr marL="871538" lvl="1" indent="-514350">
              <a:buFont typeface="Arial" panose="020B0604020202020204" pitchFamily="34" charset="0"/>
              <a:buChar char="•"/>
            </a:pPr>
            <a:r>
              <a:rPr lang="en-US" sz="2400" dirty="0"/>
              <a:t>A more harmonized public and private partnership </a:t>
            </a:r>
            <a:endParaRPr lang="en-US" sz="2400" dirty="0" smtClean="0"/>
          </a:p>
          <a:p>
            <a:pPr marL="871538" lvl="1" indent="-514350">
              <a:buFont typeface="Arial" panose="020B0604020202020204" pitchFamily="34" charset="0"/>
              <a:buChar char="•"/>
            </a:pPr>
            <a:r>
              <a:rPr lang="en-US" sz="2400" dirty="0" smtClean="0"/>
              <a:t>Enactment and Enforcement  of </a:t>
            </a:r>
            <a:r>
              <a:rPr lang="en-US" sz="2400" dirty="0"/>
              <a:t>regulations stipulated in the Seed Law </a:t>
            </a:r>
            <a:endParaRPr lang="en-US" sz="2400" dirty="0" smtClean="0"/>
          </a:p>
          <a:p>
            <a:pPr marL="871538" lvl="1" indent="-514350">
              <a:buFont typeface="Arial" panose="020B0604020202020204" pitchFamily="34" charset="0"/>
              <a:buChar char="•"/>
            </a:pPr>
            <a:r>
              <a:rPr lang="en-US" sz="2400" dirty="0" smtClean="0"/>
              <a:t>Awareness </a:t>
            </a:r>
            <a:r>
              <a:rPr lang="en-US" sz="2400" dirty="0"/>
              <a:t>of the rules and </a:t>
            </a:r>
            <a:r>
              <a:rPr lang="en-US" sz="2400" dirty="0" smtClean="0"/>
              <a:t>regulation by the Private Seed Companies</a:t>
            </a:r>
          </a:p>
          <a:p>
            <a:pPr marL="871538" lvl="1" indent="-514350">
              <a:buFont typeface="Arial" panose="020B0604020202020204" pitchFamily="34" charset="0"/>
              <a:buChar char="•"/>
            </a:pPr>
            <a:r>
              <a:rPr lang="en-US" sz="2400" dirty="0" smtClean="0"/>
              <a:t>Still </a:t>
            </a:r>
            <a:r>
              <a:rPr lang="en-US" sz="2400" dirty="0"/>
              <a:t>important roles for the public sector to improve agriculture and to support a private sector led seed </a:t>
            </a:r>
            <a:r>
              <a:rPr lang="en-US" sz="2400" dirty="0" smtClean="0"/>
              <a:t>system</a:t>
            </a:r>
          </a:p>
          <a:p>
            <a:pPr marL="871538" lvl="1" indent="-514350">
              <a:buFont typeface="Arial" panose="020B0604020202020204" pitchFamily="34" charset="0"/>
              <a:buChar char="•"/>
            </a:pPr>
            <a:r>
              <a:rPr lang="en-US" sz="2400" dirty="0" smtClean="0"/>
              <a:t>Transforming towards stronger/functional extension network (pluralistic extension)</a:t>
            </a:r>
          </a:p>
          <a:p>
            <a:pPr marL="871538" lvl="1" indent="-514350">
              <a:buFont typeface="Arial" panose="020B0604020202020204" pitchFamily="34" charset="0"/>
              <a:buChar char="•"/>
            </a:pPr>
            <a:r>
              <a:rPr lang="en-US" sz="2400" dirty="0" smtClean="0"/>
              <a:t>Scaling out and scaling up </a:t>
            </a:r>
          </a:p>
          <a:p>
            <a:pPr marL="871538" lvl="1" indent="-514350">
              <a:buFont typeface="Arial" panose="020B0604020202020204" pitchFamily="34" charset="0"/>
              <a:buChar char="•"/>
            </a:pPr>
            <a:r>
              <a:rPr lang="en-US" sz="2400" dirty="0" smtClean="0"/>
              <a:t>System main streaming and streamlining</a:t>
            </a:r>
          </a:p>
          <a:p>
            <a:pPr marL="871538" lvl="1" indent="-514350">
              <a:buFont typeface="Arial" panose="020B0604020202020204" pitchFamily="34" charset="0"/>
              <a:buChar char="•"/>
            </a:pPr>
            <a:r>
              <a:rPr lang="en-US" sz="2400" dirty="0" smtClean="0"/>
              <a:t>Strategy into action plan/inclusive rice sector</a:t>
            </a:r>
          </a:p>
          <a:p>
            <a:pPr marL="871538" lvl="1" indent="-514350">
              <a:buFont typeface="Arial" panose="020B0604020202020204" pitchFamily="34" charset="0"/>
              <a:buChar char="•"/>
            </a:pPr>
            <a:endParaRPr lang="en-US" sz="2800" dirty="0" smtClean="0"/>
          </a:p>
        </p:txBody>
      </p:sp>
    </p:spTree>
  </p:cSld>
  <p:clrMapOvr>
    <a:masterClrMapping/>
  </p:clrMapOvr>
  <p:transition>
    <p:push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 xmlns:p14="http://schemas.microsoft.com/office/powerpoint/2010/main" val="2806525296"/>
              </p:ext>
            </p:extLst>
          </p:nvPr>
        </p:nvGraphicFramePr>
        <p:xfrm>
          <a:off x="1295400" y="2362200"/>
          <a:ext cx="6934200" cy="175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982C8D46-5C24-450D-B527-7CD849711FAC}" type="slidenum">
              <a:rPr lang="en-US"/>
              <a:pPr>
                <a:defRPr/>
              </a:pPr>
              <a:t>42</a:t>
            </a:fld>
            <a:endParaRPr lang="en-US"/>
          </a:p>
        </p:txBody>
      </p:sp>
    </p:spTree>
  </p:cSld>
  <p:clrMapOvr>
    <a:masterClrMapping/>
  </p:clrMapOvr>
  <p:transition>
    <p:push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lstStyle/>
          <a:p>
            <a:r>
              <a:rPr lang="en-US" dirty="0" smtClean="0"/>
              <a:t/>
            </a:r>
            <a:br>
              <a:rPr lang="en-US" dirty="0" smtClean="0"/>
            </a:br>
            <a:r>
              <a:rPr lang="en-US" dirty="0" smtClean="0"/>
              <a:t>Agribusiness </a:t>
            </a:r>
            <a:r>
              <a:rPr lang="en-US" dirty="0"/>
              <a:t>Potential  of Myanmar</a:t>
            </a:r>
            <a:br>
              <a:rPr lang="en-US" dirty="0"/>
            </a:br>
            <a:endParaRPr lang="en-US" sz="2000"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3526185594"/>
              </p:ext>
            </p:extLst>
          </p:nvPr>
        </p:nvGraphicFramePr>
        <p:xfrm>
          <a:off x="571500" y="2743200"/>
          <a:ext cx="7962900" cy="3214192"/>
        </p:xfrm>
        <a:graphic>
          <a:graphicData uri="http://schemas.openxmlformats.org/drawingml/2006/table">
            <a:tbl>
              <a:tblPr firstRow="1" bandRow="1">
                <a:tableStyleId>{5C22544A-7EE6-4342-B048-85BDC9FD1C3A}</a:tableStyleId>
              </a:tblPr>
              <a:tblGrid>
                <a:gridCol w="1562100"/>
                <a:gridCol w="1313392"/>
                <a:gridCol w="1376542"/>
                <a:gridCol w="1546194"/>
                <a:gridCol w="2164672"/>
              </a:tblGrid>
              <a:tr h="1111216">
                <a:tc>
                  <a:txBody>
                    <a:bodyPr/>
                    <a:lstStyle/>
                    <a:p>
                      <a:r>
                        <a:rPr lang="en-US" sz="2000" dirty="0" smtClean="0"/>
                        <a:t>Commodity</a:t>
                      </a:r>
                      <a:endParaRPr lang="en-US" sz="2000" dirty="0"/>
                    </a:p>
                  </a:txBody>
                  <a:tcPr/>
                </a:tc>
                <a:tc>
                  <a:txBody>
                    <a:bodyPr/>
                    <a:lstStyle/>
                    <a:p>
                      <a:r>
                        <a:rPr lang="en-US" sz="2000" dirty="0" smtClean="0"/>
                        <a:t>Global Rank by Volume</a:t>
                      </a:r>
                      <a:endParaRPr lang="en-US" sz="2000" dirty="0"/>
                    </a:p>
                  </a:txBody>
                  <a:tcPr/>
                </a:tc>
                <a:tc>
                  <a:txBody>
                    <a:bodyPr/>
                    <a:lstStyle/>
                    <a:p>
                      <a:r>
                        <a:rPr lang="en-US" sz="2000" dirty="0" smtClean="0"/>
                        <a:t>Production (000 tons)</a:t>
                      </a:r>
                      <a:endParaRPr lang="en-US" sz="2000" dirty="0"/>
                    </a:p>
                  </a:txBody>
                  <a:tcPr/>
                </a:tc>
                <a:tc>
                  <a:txBody>
                    <a:bodyPr/>
                    <a:lstStyle/>
                    <a:p>
                      <a:r>
                        <a:rPr lang="en-US" sz="2000" dirty="0" smtClean="0"/>
                        <a:t>Share of total global</a:t>
                      </a:r>
                      <a:r>
                        <a:rPr lang="en-US" sz="2000" baseline="0" dirty="0" smtClean="0"/>
                        <a:t> production</a:t>
                      </a:r>
                      <a:endParaRPr lang="en-US" sz="2000" dirty="0"/>
                    </a:p>
                  </a:txBody>
                  <a:tcPr/>
                </a:tc>
                <a:tc>
                  <a:txBody>
                    <a:bodyPr/>
                    <a:lstStyle/>
                    <a:p>
                      <a:r>
                        <a:rPr lang="en-US" sz="2000" dirty="0" smtClean="0"/>
                        <a:t>Share</a:t>
                      </a:r>
                      <a:r>
                        <a:rPr lang="en-US" sz="2000" baseline="0" dirty="0" smtClean="0"/>
                        <a:t> of domestic agricultural output</a:t>
                      </a:r>
                      <a:endParaRPr lang="en-US" sz="2000" dirty="0"/>
                    </a:p>
                  </a:txBody>
                  <a:tcPr/>
                </a:tc>
              </a:tr>
              <a:tr h="525744">
                <a:tc>
                  <a:txBody>
                    <a:bodyPr/>
                    <a:lstStyle/>
                    <a:p>
                      <a:r>
                        <a:rPr lang="en-US" sz="2400" dirty="0" smtClean="0"/>
                        <a:t>Rice</a:t>
                      </a:r>
                      <a:endParaRPr lang="en-US" sz="2400" dirty="0"/>
                    </a:p>
                  </a:txBody>
                  <a:tcPr/>
                </a:tc>
                <a:tc>
                  <a:txBody>
                    <a:bodyPr/>
                    <a:lstStyle/>
                    <a:p>
                      <a:pPr algn="ctr"/>
                      <a:r>
                        <a:rPr lang="en-US" sz="2400" dirty="0" smtClean="0"/>
                        <a:t>7</a:t>
                      </a:r>
                      <a:endParaRPr lang="en-US" sz="2400" dirty="0"/>
                    </a:p>
                  </a:txBody>
                  <a:tcPr/>
                </a:tc>
                <a:tc>
                  <a:txBody>
                    <a:bodyPr/>
                    <a:lstStyle/>
                    <a:p>
                      <a:pPr algn="ctr"/>
                      <a:r>
                        <a:rPr lang="en-US" sz="2400" dirty="0" smtClean="0"/>
                        <a:t>28,000</a:t>
                      </a:r>
                      <a:endParaRPr lang="en-US" sz="2400" dirty="0"/>
                    </a:p>
                  </a:txBody>
                  <a:tcPr/>
                </a:tc>
                <a:tc>
                  <a:txBody>
                    <a:bodyPr/>
                    <a:lstStyle/>
                    <a:p>
                      <a:pPr algn="ctr"/>
                      <a:r>
                        <a:rPr lang="en-US" sz="2400" dirty="0" smtClean="0"/>
                        <a:t>3.8%</a:t>
                      </a:r>
                      <a:endParaRPr lang="en-US" sz="2400" dirty="0"/>
                    </a:p>
                  </a:txBody>
                  <a:tcPr/>
                </a:tc>
                <a:tc>
                  <a:txBody>
                    <a:bodyPr/>
                    <a:lstStyle/>
                    <a:p>
                      <a:pPr algn="ctr"/>
                      <a:r>
                        <a:rPr lang="en-US" sz="2400" dirty="0" smtClean="0"/>
                        <a:t>30%</a:t>
                      </a:r>
                      <a:endParaRPr lang="en-US" sz="2400" dirty="0"/>
                    </a:p>
                  </a:txBody>
                  <a:tcPr/>
                </a:tc>
              </a:tr>
              <a:tr h="525744">
                <a:tc>
                  <a:txBody>
                    <a:bodyPr/>
                    <a:lstStyle/>
                    <a:p>
                      <a:r>
                        <a:rPr lang="en-US" sz="2400" dirty="0" smtClean="0"/>
                        <a:t>Pulses</a:t>
                      </a:r>
                      <a:endParaRPr lang="en-US" sz="2400" dirty="0"/>
                    </a:p>
                  </a:txBody>
                  <a:tcPr/>
                </a:tc>
                <a:tc>
                  <a:txBody>
                    <a:bodyPr/>
                    <a:lstStyle/>
                    <a:p>
                      <a:pPr algn="ctr"/>
                      <a:r>
                        <a:rPr lang="en-US" sz="2400" dirty="0" smtClean="0"/>
                        <a:t>3</a:t>
                      </a:r>
                      <a:endParaRPr lang="en-US" sz="2400" dirty="0"/>
                    </a:p>
                  </a:txBody>
                  <a:tcPr/>
                </a:tc>
                <a:tc>
                  <a:txBody>
                    <a:bodyPr/>
                    <a:lstStyle/>
                    <a:p>
                      <a:pPr algn="ctr"/>
                      <a:r>
                        <a:rPr lang="en-US" sz="2400" dirty="0" smtClean="0"/>
                        <a:t>5,400</a:t>
                      </a:r>
                      <a:endParaRPr lang="en-US" sz="2400" dirty="0"/>
                    </a:p>
                  </a:txBody>
                  <a:tcPr/>
                </a:tc>
                <a:tc>
                  <a:txBody>
                    <a:bodyPr/>
                    <a:lstStyle/>
                    <a:p>
                      <a:pPr algn="ctr"/>
                      <a:r>
                        <a:rPr lang="en-US" sz="2400" dirty="0" smtClean="0"/>
                        <a:t>7.5%</a:t>
                      </a:r>
                      <a:endParaRPr lang="en-US" sz="2400" dirty="0"/>
                    </a:p>
                  </a:txBody>
                  <a:tcPr/>
                </a:tc>
                <a:tc>
                  <a:txBody>
                    <a:bodyPr/>
                    <a:lstStyle/>
                    <a:p>
                      <a:pPr algn="ctr"/>
                      <a:r>
                        <a:rPr lang="en-US" sz="2400" dirty="0" smtClean="0"/>
                        <a:t>15%</a:t>
                      </a:r>
                      <a:endParaRPr lang="en-US" sz="2400" dirty="0"/>
                    </a:p>
                  </a:txBody>
                  <a:tcPr/>
                </a:tc>
              </a:tr>
              <a:tr h="525744">
                <a:tc>
                  <a:txBody>
                    <a:bodyPr/>
                    <a:lstStyle/>
                    <a:p>
                      <a:r>
                        <a:rPr lang="en-US" sz="2400" dirty="0" smtClean="0"/>
                        <a:t>Groundnut</a:t>
                      </a:r>
                      <a:endParaRPr lang="en-US" sz="2400" dirty="0"/>
                    </a:p>
                  </a:txBody>
                  <a:tcPr/>
                </a:tc>
                <a:tc>
                  <a:txBody>
                    <a:bodyPr/>
                    <a:lstStyle/>
                    <a:p>
                      <a:pPr algn="ctr"/>
                      <a:r>
                        <a:rPr lang="en-US" sz="2400" dirty="0" smtClean="0"/>
                        <a:t>6</a:t>
                      </a:r>
                      <a:endParaRPr lang="en-US" sz="2400" dirty="0"/>
                    </a:p>
                  </a:txBody>
                  <a:tcPr/>
                </a:tc>
                <a:tc>
                  <a:txBody>
                    <a:bodyPr/>
                    <a:lstStyle/>
                    <a:p>
                      <a:pPr algn="ctr"/>
                      <a:r>
                        <a:rPr lang="en-US" sz="2400" dirty="0" smtClean="0"/>
                        <a:t>1,400</a:t>
                      </a:r>
                      <a:endParaRPr lang="en-US" sz="2400" dirty="0"/>
                    </a:p>
                  </a:txBody>
                  <a:tcPr/>
                </a:tc>
                <a:tc>
                  <a:txBody>
                    <a:bodyPr/>
                    <a:lstStyle/>
                    <a:p>
                      <a:pPr algn="ctr"/>
                      <a:r>
                        <a:rPr lang="en-US" sz="2400" dirty="0" smtClean="0"/>
                        <a:t>8.1%</a:t>
                      </a:r>
                      <a:endParaRPr lang="en-US" sz="2400" dirty="0"/>
                    </a:p>
                  </a:txBody>
                  <a:tcPr/>
                </a:tc>
                <a:tc>
                  <a:txBody>
                    <a:bodyPr/>
                    <a:lstStyle/>
                    <a:p>
                      <a:pPr algn="ctr"/>
                      <a:r>
                        <a:rPr lang="en-US" sz="2400" dirty="0" smtClean="0"/>
                        <a:t>5%</a:t>
                      </a:r>
                      <a:endParaRPr lang="en-US" sz="2400" dirty="0"/>
                    </a:p>
                  </a:txBody>
                  <a:tcPr/>
                </a:tc>
              </a:tr>
              <a:tr h="525744">
                <a:tc>
                  <a:txBody>
                    <a:bodyPr/>
                    <a:lstStyle/>
                    <a:p>
                      <a:r>
                        <a:rPr lang="en-US" sz="2400" dirty="0" smtClean="0"/>
                        <a:t>Sesame</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890</a:t>
                      </a:r>
                      <a:endParaRPr lang="en-US" sz="2400" dirty="0"/>
                    </a:p>
                  </a:txBody>
                  <a:tcPr/>
                </a:tc>
                <a:tc>
                  <a:txBody>
                    <a:bodyPr/>
                    <a:lstStyle/>
                    <a:p>
                      <a:pPr algn="ctr"/>
                      <a:r>
                        <a:rPr lang="en-US" sz="2400" dirty="0" smtClean="0"/>
                        <a:t>18.7</a:t>
                      </a:r>
                      <a:endParaRPr lang="en-US" sz="2400" dirty="0"/>
                    </a:p>
                  </a:txBody>
                  <a:tcPr/>
                </a:tc>
                <a:tc>
                  <a:txBody>
                    <a:bodyPr/>
                    <a:lstStyle/>
                    <a:p>
                      <a:pPr algn="ctr"/>
                      <a:r>
                        <a:rPr lang="en-US" sz="2400" dirty="0" smtClean="0"/>
                        <a:t>6%</a:t>
                      </a:r>
                      <a:endParaRPr lang="en-US" sz="2400" dirty="0"/>
                    </a:p>
                  </a:txBody>
                  <a:tcPr/>
                </a:tc>
              </a:tr>
            </a:tbl>
          </a:graphicData>
        </a:graphic>
      </p:graphicFrame>
      <p:sp>
        <p:nvSpPr>
          <p:cNvPr id="4" name="Slide Number Placeholder 3"/>
          <p:cNvSpPr>
            <a:spLocks noGrp="1"/>
          </p:cNvSpPr>
          <p:nvPr>
            <p:ph type="sldNum" sz="quarter" idx="12"/>
          </p:nvPr>
        </p:nvSpPr>
        <p:spPr/>
        <p:txBody>
          <a:bodyPr/>
          <a:lstStyle/>
          <a:p>
            <a:pPr>
              <a:defRPr/>
            </a:pPr>
            <a:fld id="{D4534633-62CC-431E-9A95-28439EAEF48F}" type="slidenum">
              <a:rPr lang="en-US" smtClean="0"/>
              <a:pPr>
                <a:defRPr/>
              </a:pPr>
              <a:t>5</a:t>
            </a:fld>
            <a:endParaRPr lang="en-US"/>
          </a:p>
        </p:txBody>
      </p:sp>
      <p:sp>
        <p:nvSpPr>
          <p:cNvPr id="7" name="Rectangle 6"/>
          <p:cNvSpPr/>
          <p:nvPr/>
        </p:nvSpPr>
        <p:spPr>
          <a:xfrm>
            <a:off x="457200" y="1295400"/>
            <a:ext cx="8077200" cy="1323439"/>
          </a:xfrm>
          <a:prstGeom prst="rect">
            <a:avLst/>
          </a:prstGeom>
        </p:spPr>
        <p:txBody>
          <a:bodyPr wrap="square">
            <a:spAutoFit/>
          </a:bodyPr>
          <a:lstStyle/>
          <a:p>
            <a:pPr algn="just"/>
            <a:r>
              <a:rPr lang="en-US" sz="2000" dirty="0"/>
              <a:t>Increase Productivity of farming sector  worth additional $3bn GDP by 2023  (Agri-business value chain PPTA Report, ADB estimation, 2016) </a:t>
            </a:r>
            <a:endParaRPr lang="en-US" sz="2000" dirty="0" smtClean="0"/>
          </a:p>
          <a:p>
            <a:pPr algn="just"/>
            <a:endParaRPr lang="en-US" sz="2000" dirty="0"/>
          </a:p>
          <a:p>
            <a:pPr algn="just"/>
            <a:r>
              <a:rPr lang="en-US" sz="2000" dirty="0"/>
              <a:t>Focus competitive advantage by Rice, Pulses, Groundnut, </a:t>
            </a:r>
            <a:r>
              <a:rPr lang="en-US" sz="2000" dirty="0" smtClean="0"/>
              <a:t>Sesame</a:t>
            </a:r>
            <a:endParaRPr lang="en-US" sz="2000" dirty="0"/>
          </a:p>
        </p:txBody>
      </p:sp>
    </p:spTree>
    <p:extLst>
      <p:ext uri="{BB962C8B-B14F-4D97-AF65-F5344CB8AC3E}">
        <p14:creationId xmlns="" xmlns:p14="http://schemas.microsoft.com/office/powerpoint/2010/main" val="2765282192"/>
      </p:ext>
    </p:extLst>
  </p:cSld>
  <p:clrMapOvr>
    <a:masterClrMapping/>
  </p:clrMapOvr>
  <p:transition>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85800" y="1143000"/>
            <a:ext cx="8077200" cy="2895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altLang="en-US" sz="2400" b="1" u="sng" dirty="0" smtClean="0">
                <a:solidFill>
                  <a:srgbClr val="FF0000"/>
                </a:solidFill>
              </a:rPr>
              <a:t>Vision</a:t>
            </a:r>
          </a:p>
          <a:p>
            <a:pPr algn="just"/>
            <a:r>
              <a:rPr lang="en-US" altLang="en-US" sz="2400" dirty="0" smtClean="0">
                <a:solidFill>
                  <a:schemeClr val="folHlink"/>
                </a:solidFill>
              </a:rPr>
              <a:t>“</a:t>
            </a:r>
            <a:r>
              <a:rPr lang="en-US" altLang="en-US" sz="2400" dirty="0" smtClean="0">
                <a:solidFill>
                  <a:srgbClr val="333399"/>
                </a:solidFill>
              </a:rPr>
              <a:t>Food-secure farmers and consumers </a:t>
            </a:r>
            <a:r>
              <a:rPr lang="en-US" altLang="en-US" sz="2400" dirty="0" smtClean="0">
                <a:solidFill>
                  <a:schemeClr val="folHlink"/>
                </a:solidFill>
              </a:rPr>
              <a:t>enjoying the economic benefits provided by a transformed, dynamic and internationally competitive rice sector that produces rice using sustainable farming practices and effective resource management by 2030”</a:t>
            </a:r>
          </a:p>
          <a:p>
            <a:pPr algn="ctr"/>
            <a:endParaRPr lang="en-US" dirty="0"/>
          </a:p>
        </p:txBody>
      </p:sp>
      <p:sp>
        <p:nvSpPr>
          <p:cNvPr id="3" name="Rectangle 2"/>
          <p:cNvSpPr>
            <a:spLocks noGrp="1" noChangeArrowheads="1"/>
          </p:cNvSpPr>
          <p:nvPr>
            <p:ph type="title"/>
          </p:nvPr>
        </p:nvSpPr>
        <p:spPr>
          <a:xfrm>
            <a:off x="457200" y="188913"/>
            <a:ext cx="8534400" cy="792162"/>
          </a:xfrm>
        </p:spPr>
        <p:txBody>
          <a:bodyPr>
            <a:normAutofit fontScale="90000"/>
          </a:bodyPr>
          <a:lstStyle/>
          <a:p>
            <a:pPr algn="ctr" eaLnBrk="1" hangingPunct="1"/>
            <a:r>
              <a:rPr lang="en-GB" altLang="en-US" sz="2800" dirty="0" smtClean="0">
                <a:solidFill>
                  <a:srgbClr val="002060"/>
                </a:solidFill>
              </a:rPr>
              <a:t>The Vision and Goal of Myanmar Rice Sector</a:t>
            </a:r>
            <a:br>
              <a:rPr lang="en-GB" altLang="en-US" sz="2800" dirty="0" smtClean="0">
                <a:solidFill>
                  <a:srgbClr val="002060"/>
                </a:solidFill>
              </a:rPr>
            </a:br>
            <a:r>
              <a:rPr lang="en-GB" altLang="en-US" sz="2800" dirty="0" smtClean="0">
                <a:solidFill>
                  <a:srgbClr val="002060"/>
                </a:solidFill>
              </a:rPr>
              <a:t>(Vision 30:30) (MRSDS)</a:t>
            </a:r>
            <a:endParaRPr lang="en-US" altLang="en-US" sz="2800" dirty="0" smtClean="0">
              <a:solidFill>
                <a:srgbClr val="002060"/>
              </a:solidFill>
            </a:endParaRPr>
          </a:p>
        </p:txBody>
      </p:sp>
      <p:sp>
        <p:nvSpPr>
          <p:cNvPr id="5" name="AutoShape 3"/>
          <p:cNvSpPr txBox="1">
            <a:spLocks noChangeArrowheads="1"/>
          </p:cNvSpPr>
          <p:nvPr/>
        </p:nvSpPr>
        <p:spPr bwMode="auto">
          <a:xfrm>
            <a:off x="3733800" y="3581400"/>
            <a:ext cx="5257800" cy="3048000"/>
          </a:xfrm>
          <a:prstGeom prst="roundRect">
            <a:avLst>
              <a:gd name="adj" fmla="val 16667"/>
            </a:avLst>
          </a:prstGeom>
          <a:ln/>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100000"/>
              </a:lnSpc>
              <a:spcBef>
                <a:spcPct val="20000"/>
              </a:spcBef>
              <a:spcAft>
                <a:spcPct val="0"/>
              </a:spcAft>
              <a:buClrTx/>
              <a:buSzTx/>
              <a:buFontTx/>
              <a:buNone/>
              <a:tabLst/>
              <a:defRPr/>
            </a:pPr>
            <a:r>
              <a:rPr kumimoji="0" lang="en-US" altLang="en-US" sz="2400" b="1" i="0" u="sng" strike="noStrike" kern="1200" cap="none" spc="0" normalizeH="0" baseline="0" noProof="0" dirty="0" smtClean="0">
                <a:ln>
                  <a:noFill/>
                </a:ln>
                <a:solidFill>
                  <a:srgbClr val="FF0000"/>
                </a:solidFill>
                <a:effectLst/>
                <a:uLnTx/>
                <a:uFillTx/>
                <a:latin typeface="+mn-lt"/>
                <a:ea typeface="+mn-ea"/>
                <a:cs typeface="+mn-cs"/>
              </a:rPr>
              <a:t>Goal</a:t>
            </a:r>
          </a:p>
          <a:p>
            <a:pPr marL="342900" marR="0" lvl="0" indent="-342900" algn="just" defTabSz="914400" rtl="0" eaLnBrk="1" fontAlgn="base" latinLnBrk="0" hangingPunct="1">
              <a:lnSpc>
                <a:spcPct val="100000"/>
              </a:lnSpc>
              <a:spcBef>
                <a:spcPct val="20000"/>
              </a:spcBef>
              <a:spcAft>
                <a:spcPct val="0"/>
              </a:spcAft>
              <a:buClrTx/>
              <a:buSzTx/>
              <a:buFontTx/>
              <a:buNone/>
              <a:tabLst/>
              <a:defRPr/>
            </a:pPr>
            <a:r>
              <a:rPr lang="en-US" altLang="en-US" sz="2400" dirty="0" smtClean="0">
                <a:solidFill>
                  <a:schemeClr val="folHlink"/>
                </a:solidFill>
                <a:latin typeface="+mn-lt"/>
                <a:cs typeface="+mn-cs"/>
              </a:rPr>
              <a:t>“ To achieve a </a:t>
            </a:r>
            <a:r>
              <a:rPr lang="en-US" altLang="en-US" sz="2400" dirty="0" smtClean="0">
                <a:solidFill>
                  <a:srgbClr val="333399"/>
                </a:solidFill>
                <a:latin typeface="+mn-lt"/>
                <a:cs typeface="+mn-cs"/>
              </a:rPr>
              <a:t>food-secure society </a:t>
            </a:r>
            <a:r>
              <a:rPr lang="en-US" altLang="en-US" sz="2400" dirty="0" smtClean="0">
                <a:solidFill>
                  <a:schemeClr val="folHlink"/>
                </a:solidFill>
                <a:latin typeface="+mn-lt"/>
                <a:cs typeface="+mn-cs"/>
              </a:rPr>
              <a:t>and for smallholder farming households in rural areas </a:t>
            </a:r>
            <a:r>
              <a:rPr lang="en-US" altLang="en-US" sz="2400" dirty="0" smtClean="0">
                <a:solidFill>
                  <a:srgbClr val="333399"/>
                </a:solidFill>
                <a:latin typeface="+mn-lt"/>
                <a:cs typeface="+mn-cs"/>
              </a:rPr>
              <a:t>to triple their income </a:t>
            </a:r>
            <a:r>
              <a:rPr lang="en-US" altLang="en-US" sz="2400" dirty="0" smtClean="0">
                <a:solidFill>
                  <a:schemeClr val="folHlink"/>
                </a:solidFill>
                <a:latin typeface="+mn-lt"/>
                <a:cs typeface="+mn-cs"/>
              </a:rPr>
              <a:t>derived from </a:t>
            </a:r>
            <a:r>
              <a:rPr lang="en-US" altLang="en-US" sz="2400" dirty="0" smtClean="0">
                <a:solidFill>
                  <a:srgbClr val="333399"/>
                </a:solidFill>
                <a:latin typeface="+mn-lt"/>
                <a:cs typeface="+mn-cs"/>
              </a:rPr>
              <a:t>rice and rice-based farming </a:t>
            </a:r>
            <a:r>
              <a:rPr lang="en-US" altLang="en-US" sz="2400" dirty="0" smtClean="0">
                <a:solidFill>
                  <a:schemeClr val="folHlink"/>
                </a:solidFill>
                <a:latin typeface="+mn-lt"/>
                <a:cs typeface="+mn-cs"/>
              </a:rPr>
              <a:t>and enjoy decent standards of living”</a:t>
            </a:r>
            <a:endParaRPr kumimoji="0" lang="en-US" altLang="en-US" sz="2400" b="0" i="0" strike="noStrike" kern="1200" cap="none" spc="0" normalizeH="0" baseline="0" noProof="0" dirty="0" smtClean="0">
              <a:ln>
                <a:noFill/>
              </a:ln>
              <a:solidFill>
                <a:schemeClr val="folHlink"/>
              </a:solidFill>
              <a:effectLst/>
              <a:uLnTx/>
              <a:uFillTx/>
              <a:latin typeface="+mn-lt"/>
              <a:ea typeface="+mn-ea"/>
              <a:cs typeface="+mn-cs"/>
            </a:endParaRPr>
          </a:p>
        </p:txBody>
      </p:sp>
      <p:pic>
        <p:nvPicPr>
          <p:cNvPr id="8" name="Picture 2" descr="D:\Yarzarhein\Rector_Photos\101CANON\IMG_0085.JPG"/>
          <p:cNvPicPr>
            <a:picLocks noChangeAspect="1" noChangeArrowheads="1"/>
          </p:cNvPicPr>
          <p:nvPr/>
        </p:nvPicPr>
        <p:blipFill>
          <a:blip r:embed="rId3" cstate="print"/>
          <a:srcRect t="18750"/>
          <a:stretch>
            <a:fillRect/>
          </a:stretch>
        </p:blipFill>
        <p:spPr bwMode="auto">
          <a:xfrm>
            <a:off x="762000" y="4343400"/>
            <a:ext cx="2667000" cy="1828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Slide Number Placeholder 6"/>
          <p:cNvSpPr>
            <a:spLocks noGrp="1"/>
          </p:cNvSpPr>
          <p:nvPr>
            <p:ph type="sldNum" sz="quarter" idx="11"/>
          </p:nvPr>
        </p:nvSpPr>
        <p:spPr/>
        <p:txBody>
          <a:bodyPr/>
          <a:lstStyle/>
          <a:p>
            <a:pPr>
              <a:defRPr/>
            </a:pPr>
            <a:fld id="{04FDB708-FEA4-4D4C-BB17-150FC7738842}" type="slidenum">
              <a:rPr lang="en-US" altLang="en-US" smtClean="0"/>
              <a:pPr>
                <a:defRPr/>
              </a:pPr>
              <a:t>6</a:t>
            </a:fld>
            <a:endParaRPr lang="en-US" altLang="en-US"/>
          </a:p>
        </p:txBody>
      </p:sp>
    </p:spTree>
    <p:extLst>
      <p:ext uri="{BB962C8B-B14F-4D97-AF65-F5344CB8AC3E}">
        <p14:creationId xmlns="" xmlns:p14="http://schemas.microsoft.com/office/powerpoint/2010/main" val="3163961617"/>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AutoShape 3"/>
          <p:cNvSpPr>
            <a:spLocks noGrp="1" noChangeArrowheads="1"/>
          </p:cNvSpPr>
          <p:nvPr>
            <p:ph type="body" sz="half" idx="1"/>
          </p:nvPr>
        </p:nvSpPr>
        <p:spPr>
          <a:xfrm>
            <a:off x="762000" y="1752600"/>
            <a:ext cx="8077200" cy="2819400"/>
          </a:xfrm>
        </p:spPr>
        <p:txBody>
          <a:bodyPr/>
          <a:lstStyle/>
          <a:p>
            <a:pPr marL="0" indent="0" algn="just" eaLnBrk="1" hangingPunct="1">
              <a:buNone/>
            </a:pPr>
            <a:r>
              <a:rPr lang="en-US" altLang="en-US" sz="3200" dirty="0" smtClean="0"/>
              <a:t>Three main actions suggested to achieve the Vision;</a:t>
            </a:r>
          </a:p>
          <a:p>
            <a:pPr algn="just" eaLnBrk="1" hangingPunct="1">
              <a:buFontTx/>
              <a:buChar char="-"/>
            </a:pPr>
            <a:r>
              <a:rPr lang="en-US" altLang="en-US" sz="3200" dirty="0" smtClean="0"/>
              <a:t>Increase investment in capacity building, research and development and extension</a:t>
            </a:r>
          </a:p>
          <a:p>
            <a:pPr algn="just" eaLnBrk="1" hangingPunct="1">
              <a:buFontTx/>
              <a:buChar char="-"/>
            </a:pPr>
            <a:r>
              <a:rPr lang="en-US" altLang="en-US" sz="3200" dirty="0" smtClean="0"/>
              <a:t>Increase investment in rural infrastructure</a:t>
            </a:r>
          </a:p>
          <a:p>
            <a:pPr algn="just" eaLnBrk="1" hangingPunct="1">
              <a:buFontTx/>
              <a:buChar char="-"/>
            </a:pPr>
            <a:r>
              <a:rPr lang="en-US" altLang="en-US" sz="3200" dirty="0" smtClean="0"/>
              <a:t>Institution and policy reforms and innovations</a:t>
            </a:r>
          </a:p>
        </p:txBody>
      </p:sp>
      <p:sp>
        <p:nvSpPr>
          <p:cNvPr id="3" name="Rectangle 2"/>
          <p:cNvSpPr>
            <a:spLocks noGrp="1" noChangeArrowheads="1"/>
          </p:cNvSpPr>
          <p:nvPr>
            <p:ph type="title"/>
          </p:nvPr>
        </p:nvSpPr>
        <p:spPr>
          <a:xfrm>
            <a:off x="457200" y="533400"/>
            <a:ext cx="8534400" cy="792162"/>
          </a:xfrm>
        </p:spPr>
        <p:txBody>
          <a:bodyPr/>
          <a:lstStyle/>
          <a:p>
            <a:pPr algn="ctr" eaLnBrk="1" hangingPunct="1"/>
            <a:r>
              <a:rPr lang="en-GB" altLang="en-US" sz="3200" b="1" dirty="0" smtClean="0"/>
              <a:t>Actions to achieve the Vision by 2030</a:t>
            </a:r>
            <a:endParaRPr lang="en-US" altLang="en-US" sz="3200" b="1" dirty="0" smtClean="0"/>
          </a:p>
        </p:txBody>
      </p:sp>
      <p:sp>
        <p:nvSpPr>
          <p:cNvPr id="4" name="Slide Number Placeholder 3"/>
          <p:cNvSpPr>
            <a:spLocks noGrp="1"/>
          </p:cNvSpPr>
          <p:nvPr>
            <p:ph type="sldNum" sz="quarter" idx="11"/>
          </p:nvPr>
        </p:nvSpPr>
        <p:spPr/>
        <p:txBody>
          <a:bodyPr/>
          <a:lstStyle/>
          <a:p>
            <a:pPr>
              <a:defRPr/>
            </a:pPr>
            <a:fld id="{04FDB708-FEA4-4D4C-BB17-150FC7738842}" type="slidenum">
              <a:rPr lang="en-US" altLang="en-US" smtClean="0"/>
              <a:pPr>
                <a:defRPr/>
              </a:pPr>
              <a:t>7</a:t>
            </a:fld>
            <a:endParaRPr lang="en-US" altLang="en-US" dirty="0"/>
          </a:p>
        </p:txBody>
      </p:sp>
    </p:spTree>
    <p:extLst>
      <p:ext uri="{BB962C8B-B14F-4D97-AF65-F5344CB8AC3E}">
        <p14:creationId xmlns="" xmlns:p14="http://schemas.microsoft.com/office/powerpoint/2010/main" val="1872983526"/>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7973"/>
            <a:ext cx="8991600" cy="708827"/>
          </a:xfrm>
        </p:spPr>
        <p:txBody>
          <a:bodyPr anchor="ctr"/>
          <a:lstStyle/>
          <a:p>
            <a:pPr algn="ctr"/>
            <a:r>
              <a:rPr lang="en-US" sz="2000" b="1" dirty="0">
                <a:effectLst/>
              </a:rPr>
              <a:t>Projection of </a:t>
            </a:r>
            <a:r>
              <a:rPr lang="en-US" sz="2000" b="1" dirty="0" smtClean="0">
                <a:effectLst/>
              </a:rPr>
              <a:t>Paddy </a:t>
            </a:r>
            <a:r>
              <a:rPr lang="en-US" sz="2000" b="1" dirty="0">
                <a:effectLst/>
              </a:rPr>
              <a:t>P</a:t>
            </a:r>
            <a:r>
              <a:rPr lang="en-US" sz="2000" b="1" dirty="0" smtClean="0">
                <a:effectLst/>
              </a:rPr>
              <a:t>roduction </a:t>
            </a:r>
            <a:r>
              <a:rPr lang="en-US" sz="2000" b="1" dirty="0">
                <a:effectLst/>
              </a:rPr>
              <a:t>and </a:t>
            </a:r>
            <a:r>
              <a:rPr lang="en-US" sz="2000" b="1" dirty="0" smtClean="0">
                <a:effectLst/>
              </a:rPr>
              <a:t>Surplus </a:t>
            </a:r>
            <a:r>
              <a:rPr lang="en-US" sz="2000" b="1" dirty="0">
                <a:effectLst/>
              </a:rPr>
              <a:t>of </a:t>
            </a:r>
            <a:r>
              <a:rPr lang="en-US" sz="2000" b="1" dirty="0" smtClean="0">
                <a:effectLst/>
              </a:rPr>
              <a:t>Rice </a:t>
            </a:r>
            <a:r>
              <a:rPr lang="en-US" sz="2000" b="1" dirty="0">
                <a:effectLst/>
              </a:rPr>
              <a:t>for the years </a:t>
            </a:r>
            <a:r>
              <a:rPr lang="en-US" sz="2000" b="1" dirty="0" smtClean="0">
                <a:effectLst/>
              </a:rPr>
              <a:t/>
            </a:r>
            <a:br>
              <a:rPr lang="en-US" sz="2000" b="1" dirty="0" smtClean="0">
                <a:effectLst/>
              </a:rPr>
            </a:br>
            <a:r>
              <a:rPr lang="en-US" sz="2000" b="1" dirty="0" smtClean="0">
                <a:effectLst/>
              </a:rPr>
              <a:t>2020-2021 </a:t>
            </a:r>
            <a:r>
              <a:rPr lang="en-US" sz="2000" b="1" dirty="0">
                <a:effectLst/>
              </a:rPr>
              <a:t>and </a:t>
            </a:r>
            <a:r>
              <a:rPr lang="en-US" sz="2000" b="1" dirty="0" smtClean="0">
                <a:effectLst/>
              </a:rPr>
              <a:t>2030-2031</a:t>
            </a:r>
            <a:endParaRPr lang="en-US" sz="2000" b="1" dirty="0">
              <a:effectLst/>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pPr/>
              <a:t>8</a:t>
            </a:fld>
            <a:endParaRPr lang="en-US"/>
          </a:p>
        </p:txBody>
      </p:sp>
      <p:graphicFrame>
        <p:nvGraphicFramePr>
          <p:cNvPr id="3" name="Table 2"/>
          <p:cNvGraphicFramePr>
            <a:graphicFrameLocks noGrp="1"/>
          </p:cNvGraphicFramePr>
          <p:nvPr>
            <p:extLst>
              <p:ext uri="{D42A27DB-BD31-4B8C-83A1-F6EECF244321}">
                <p14:modId xmlns="" xmlns:p14="http://schemas.microsoft.com/office/powerpoint/2010/main" val="3216215704"/>
              </p:ext>
            </p:extLst>
          </p:nvPr>
        </p:nvGraphicFramePr>
        <p:xfrm>
          <a:off x="533400" y="1295400"/>
          <a:ext cx="8382000" cy="4160520"/>
        </p:xfrm>
        <a:graphic>
          <a:graphicData uri="http://schemas.openxmlformats.org/drawingml/2006/table">
            <a:tbl>
              <a:tblPr firstRow="1" bandRow="1">
                <a:tableStyleId>{5C22544A-7EE6-4342-B048-85BDC9FD1C3A}</a:tableStyleId>
              </a:tblPr>
              <a:tblGrid>
                <a:gridCol w="1047750"/>
                <a:gridCol w="1047750"/>
                <a:gridCol w="876300"/>
                <a:gridCol w="1066800"/>
                <a:gridCol w="1200150"/>
                <a:gridCol w="1047750"/>
                <a:gridCol w="1047750"/>
                <a:gridCol w="104775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effectLst/>
                        </a:rPr>
                        <a:t>Year</a:t>
                      </a:r>
                      <a:endParaRPr lang="en-US" sz="1800" dirty="0" smtClean="0">
                        <a:solidFill>
                          <a:schemeClr val="tx1"/>
                        </a:solidFill>
                        <a:effectLst/>
                        <a:latin typeface="+mn-lt"/>
                        <a:ea typeface="Calibri"/>
                        <a:cs typeface="Times New Roman"/>
                      </a:endParaRPr>
                    </a:p>
                    <a:p>
                      <a:endParaRPr lang="en-US" sz="1800" dirty="0"/>
                    </a:p>
                  </a:txBody>
                  <a:tcPr/>
                </a:tc>
                <a:tc>
                  <a:txBody>
                    <a:bodyPr/>
                    <a:lstStyle/>
                    <a:p>
                      <a:pPr marL="0" marR="0" algn="ctr">
                        <a:lnSpc>
                          <a:spcPct val="115000"/>
                        </a:lnSpc>
                        <a:spcBef>
                          <a:spcPts val="0"/>
                        </a:spcBef>
                        <a:spcAft>
                          <a:spcPts val="0"/>
                        </a:spcAft>
                      </a:pPr>
                      <a:r>
                        <a:rPr lang="en-US" sz="1800" dirty="0" smtClean="0">
                          <a:solidFill>
                            <a:schemeClr val="tx1"/>
                          </a:solidFill>
                          <a:effectLst/>
                        </a:rPr>
                        <a:t>Sown area</a:t>
                      </a:r>
                    </a:p>
                    <a:p>
                      <a:pPr marL="0" marR="0" indent="0" algn="ctr" defTabSz="914400" rtl="0" eaLnBrk="1" fontAlgn="auto" latinLnBrk="0" hangingPunct="1">
                        <a:lnSpc>
                          <a:spcPct val="115000"/>
                        </a:lnSpc>
                        <a:spcBef>
                          <a:spcPts val="0"/>
                        </a:spcBef>
                        <a:spcAft>
                          <a:spcPts val="0"/>
                        </a:spcAft>
                        <a:buClrTx/>
                        <a:buSzTx/>
                        <a:buFontTx/>
                        <a:buNone/>
                        <a:tabLst/>
                        <a:defRPr/>
                      </a:pPr>
                      <a:endParaRPr lang="en-US" sz="1100" dirty="0" smtClean="0">
                        <a:solidFill>
                          <a:schemeClr val="tx1"/>
                        </a:solidFill>
                        <a:effectLst/>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solidFill>
                            <a:schemeClr val="tx1"/>
                          </a:solidFill>
                          <a:effectLst/>
                        </a:rPr>
                        <a:t>(Mil</a:t>
                      </a:r>
                      <a:r>
                        <a:rPr lang="en-US" sz="1800" baseline="0" dirty="0" smtClean="0">
                          <a:solidFill>
                            <a:schemeClr val="tx1"/>
                          </a:solidFill>
                          <a:effectLst/>
                        </a:rPr>
                        <a:t> H</a:t>
                      </a:r>
                      <a:r>
                        <a:rPr lang="en-US" sz="1800" dirty="0" smtClean="0">
                          <a:solidFill>
                            <a:schemeClr val="tx1"/>
                          </a:solidFill>
                          <a:effectLst/>
                        </a:rPr>
                        <a:t>a)</a:t>
                      </a:r>
                      <a:endParaRPr lang="en-US" sz="1800" dirty="0" smtClean="0">
                        <a:solidFill>
                          <a:schemeClr val="tx1"/>
                        </a:solidFill>
                        <a:effectLst/>
                        <a:latin typeface="+mn-lt"/>
                        <a:ea typeface="Calibri"/>
                        <a:cs typeface="Times New Roman"/>
                      </a:endParaRPr>
                    </a:p>
                    <a:p>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effectLst/>
                        </a:rPr>
                        <a:t>Yield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effectLst/>
                        </a:rPr>
                        <a:t>(MT/ Ha)</a:t>
                      </a:r>
                    </a:p>
                    <a:p>
                      <a:endParaRPr lang="en-US" sz="1800" dirty="0"/>
                    </a:p>
                  </a:txBody>
                  <a:tcPr/>
                </a:tc>
                <a:tc>
                  <a:txBody>
                    <a:bodyPr/>
                    <a:lstStyle/>
                    <a:p>
                      <a:pPr marL="0" marR="0" algn="ctr">
                        <a:lnSpc>
                          <a:spcPct val="115000"/>
                        </a:lnSpc>
                        <a:spcBef>
                          <a:spcPts val="0"/>
                        </a:spcBef>
                        <a:spcAft>
                          <a:spcPts val="0"/>
                        </a:spcAft>
                      </a:pPr>
                      <a:r>
                        <a:rPr lang="en-US" sz="1800" dirty="0" smtClean="0">
                          <a:solidFill>
                            <a:schemeClr val="tx1"/>
                          </a:solidFill>
                          <a:effectLst/>
                        </a:rPr>
                        <a:t>Paddy </a:t>
                      </a:r>
                      <a:r>
                        <a:rPr lang="en-US" sz="1800" dirty="0" err="1" smtClean="0">
                          <a:solidFill>
                            <a:schemeClr val="tx1"/>
                          </a:solidFill>
                          <a:effectLst/>
                        </a:rPr>
                        <a:t>Producti</a:t>
                      </a:r>
                      <a:r>
                        <a:rPr lang="en-US" sz="1800" dirty="0" smtClean="0">
                          <a:solidFill>
                            <a:schemeClr val="tx1"/>
                          </a:solidFill>
                          <a:effectLst/>
                        </a:rPr>
                        <a:t>-on</a:t>
                      </a:r>
                    </a:p>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solidFill>
                            <a:schemeClr val="tx1"/>
                          </a:solidFill>
                          <a:effectLst/>
                        </a:rPr>
                        <a:t>(Mil</a:t>
                      </a:r>
                      <a:r>
                        <a:rPr lang="en-US" sz="1800" baseline="0" dirty="0" smtClean="0">
                          <a:solidFill>
                            <a:schemeClr val="tx1"/>
                          </a:solidFill>
                          <a:effectLst/>
                        </a:rPr>
                        <a:t> </a:t>
                      </a:r>
                      <a:r>
                        <a:rPr lang="en-US" sz="1800" dirty="0" smtClean="0">
                          <a:solidFill>
                            <a:schemeClr val="tx1"/>
                          </a:solidFill>
                          <a:effectLst/>
                        </a:rPr>
                        <a:t>MT)</a:t>
                      </a:r>
                      <a:endParaRPr lang="en-US" sz="1800" dirty="0"/>
                    </a:p>
                  </a:txBody>
                  <a:tcPr/>
                </a:tc>
                <a:tc>
                  <a:txBody>
                    <a:bodyPr/>
                    <a:lstStyle/>
                    <a:p>
                      <a:pPr marL="0" marR="0" algn="ctr">
                        <a:lnSpc>
                          <a:spcPct val="115000"/>
                        </a:lnSpc>
                        <a:spcBef>
                          <a:spcPts val="0"/>
                        </a:spcBef>
                        <a:spcAft>
                          <a:spcPts val="0"/>
                        </a:spcAft>
                      </a:pPr>
                      <a:r>
                        <a:rPr lang="en-US" sz="1800" dirty="0" err="1" smtClean="0">
                          <a:solidFill>
                            <a:schemeClr val="tx1"/>
                          </a:solidFill>
                          <a:effectLst/>
                        </a:rPr>
                        <a:t>Popu-lation</a:t>
                      </a:r>
                      <a:endParaRPr lang="en-US" sz="1800" dirty="0" smtClean="0">
                        <a:solidFill>
                          <a:schemeClr val="tx1"/>
                        </a:solidFill>
                        <a:effectLst/>
                      </a:endParaRPr>
                    </a:p>
                    <a:p>
                      <a:pPr marL="0" marR="0" indent="0" algn="ctr" defTabSz="914400" rtl="0" eaLnBrk="1" fontAlgn="auto" latinLnBrk="0" hangingPunct="1">
                        <a:lnSpc>
                          <a:spcPct val="115000"/>
                        </a:lnSpc>
                        <a:spcBef>
                          <a:spcPts val="0"/>
                        </a:spcBef>
                        <a:spcAft>
                          <a:spcPts val="0"/>
                        </a:spcAft>
                        <a:buClrTx/>
                        <a:buSzTx/>
                        <a:buFontTx/>
                        <a:buNone/>
                        <a:tabLst/>
                        <a:defRPr/>
                      </a:pPr>
                      <a:endParaRPr lang="en-US" sz="1800" dirty="0" smtClean="0">
                        <a:solidFill>
                          <a:schemeClr val="tx1"/>
                        </a:solidFill>
                        <a:effectLst/>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solidFill>
                            <a:schemeClr val="tx1"/>
                          </a:solidFill>
                          <a:effectLst/>
                        </a:rPr>
                        <a:t>(Mil)</a:t>
                      </a:r>
                      <a:endParaRPr lang="en-US" sz="1800" dirty="0" smtClean="0">
                        <a:solidFill>
                          <a:schemeClr val="tx1"/>
                        </a:solidFill>
                        <a:effectLst/>
                        <a:latin typeface="+mn-lt"/>
                        <a:ea typeface="Calibri"/>
                        <a:cs typeface="Times New Roman"/>
                      </a:endParaRPr>
                    </a:p>
                    <a:p>
                      <a:endParaRPr lang="en-US" sz="1800" dirty="0"/>
                    </a:p>
                  </a:txBody>
                  <a:tcPr/>
                </a:tc>
                <a:tc>
                  <a:txBody>
                    <a:bodyPr/>
                    <a:lstStyle/>
                    <a:p>
                      <a:pPr marL="0" marR="0" algn="ctr">
                        <a:lnSpc>
                          <a:spcPct val="115000"/>
                        </a:lnSpc>
                        <a:spcBef>
                          <a:spcPts val="0"/>
                        </a:spcBef>
                        <a:spcAft>
                          <a:spcPts val="0"/>
                        </a:spcAft>
                      </a:pPr>
                      <a:r>
                        <a:rPr lang="en-US" sz="1800" dirty="0" smtClean="0">
                          <a:solidFill>
                            <a:schemeClr val="tx1"/>
                          </a:solidFill>
                          <a:effectLst/>
                        </a:rPr>
                        <a:t>Rice </a:t>
                      </a:r>
                      <a:r>
                        <a:rPr lang="en-US" sz="1800" dirty="0" err="1" smtClean="0">
                          <a:solidFill>
                            <a:schemeClr val="tx1"/>
                          </a:solidFill>
                          <a:effectLst/>
                        </a:rPr>
                        <a:t>consump</a:t>
                      </a:r>
                      <a:r>
                        <a:rPr lang="en-US" sz="1800" dirty="0" smtClean="0">
                          <a:solidFill>
                            <a:schemeClr val="tx1"/>
                          </a:solidFill>
                          <a:effectLst/>
                        </a:rPr>
                        <a:t>- </a:t>
                      </a:r>
                      <a:r>
                        <a:rPr lang="en-US" sz="1800" dirty="0" err="1" smtClean="0">
                          <a:solidFill>
                            <a:schemeClr val="tx1"/>
                          </a:solidFill>
                          <a:effectLst/>
                        </a:rPr>
                        <a:t>tion</a:t>
                      </a:r>
                      <a:endParaRPr lang="en-US" sz="1800" dirty="0" smtClean="0">
                        <a:solidFill>
                          <a:schemeClr val="tx1"/>
                        </a:solidFill>
                        <a:effectLst/>
                      </a:endParaRPr>
                    </a:p>
                    <a:p>
                      <a:pPr marL="0" marR="0" algn="ctr">
                        <a:lnSpc>
                          <a:spcPct val="115000"/>
                        </a:lnSpc>
                        <a:spcBef>
                          <a:spcPts val="0"/>
                        </a:spcBef>
                        <a:spcAft>
                          <a:spcPts val="0"/>
                        </a:spcAft>
                      </a:pPr>
                      <a:r>
                        <a:rPr lang="en-US" sz="1800" dirty="0" smtClean="0">
                          <a:solidFill>
                            <a:schemeClr val="tx1"/>
                          </a:solidFill>
                          <a:effectLst/>
                        </a:rPr>
                        <a:t>(Mil</a:t>
                      </a:r>
                      <a:r>
                        <a:rPr lang="en-US" sz="1800" baseline="0" dirty="0" smtClean="0">
                          <a:solidFill>
                            <a:schemeClr val="tx1"/>
                          </a:solidFill>
                          <a:effectLst/>
                        </a:rPr>
                        <a:t> MT</a:t>
                      </a:r>
                      <a:r>
                        <a:rPr lang="en-US" sz="1800" dirty="0" smtClean="0">
                          <a:solidFill>
                            <a:schemeClr val="tx1"/>
                          </a:solidFill>
                          <a:effectLst/>
                        </a:rPr>
                        <a:t>)</a:t>
                      </a:r>
                      <a:endParaRPr lang="en-US" sz="1800" dirty="0"/>
                    </a:p>
                  </a:txBody>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solidFill>
                            <a:schemeClr val="tx1"/>
                          </a:solidFill>
                          <a:effectLst/>
                        </a:rPr>
                        <a:t>Seed &amp; rice loses (Mil</a:t>
                      </a:r>
                      <a:r>
                        <a:rPr lang="en-US" sz="1800" baseline="0" dirty="0" smtClean="0">
                          <a:solidFill>
                            <a:schemeClr val="tx1"/>
                          </a:solidFill>
                          <a:effectLst/>
                        </a:rPr>
                        <a:t> </a:t>
                      </a:r>
                      <a:r>
                        <a:rPr lang="en-US" sz="1800" dirty="0" smtClean="0">
                          <a:solidFill>
                            <a:schemeClr val="tx1"/>
                          </a:solidFill>
                          <a:effectLst/>
                        </a:rPr>
                        <a:t>MT)</a:t>
                      </a:r>
                      <a:endParaRPr lang="en-US" sz="1800" dirty="0" smtClean="0">
                        <a:solidFill>
                          <a:schemeClr val="tx1"/>
                        </a:solidFill>
                        <a:effectLst/>
                        <a:latin typeface="+mn-lt"/>
                        <a:ea typeface="Calibri"/>
                        <a:cs typeface="Times New Roman"/>
                      </a:endParaRPr>
                    </a:p>
                  </a:txBody>
                  <a:tcPr/>
                </a:tc>
                <a:tc>
                  <a:txBody>
                    <a:bodyPr/>
                    <a:lstStyle/>
                    <a:p>
                      <a:pPr marL="0" marR="0" algn="ctr">
                        <a:lnSpc>
                          <a:spcPct val="115000"/>
                        </a:lnSpc>
                        <a:spcBef>
                          <a:spcPts val="0"/>
                        </a:spcBef>
                        <a:spcAft>
                          <a:spcPts val="0"/>
                        </a:spcAft>
                      </a:pPr>
                      <a:r>
                        <a:rPr lang="en-US" sz="1800" dirty="0" smtClean="0">
                          <a:solidFill>
                            <a:schemeClr val="tx1"/>
                          </a:solidFill>
                          <a:effectLst/>
                        </a:rPr>
                        <a:t>Surplus rice</a:t>
                      </a:r>
                    </a:p>
                    <a:p>
                      <a:pPr marL="0" marR="0" algn="ctr">
                        <a:lnSpc>
                          <a:spcPct val="115000"/>
                        </a:lnSpc>
                        <a:spcBef>
                          <a:spcPts val="0"/>
                        </a:spcBef>
                        <a:spcAft>
                          <a:spcPts val="0"/>
                        </a:spcAft>
                      </a:pPr>
                      <a:r>
                        <a:rPr lang="en-US" sz="1800" dirty="0" smtClean="0">
                          <a:solidFill>
                            <a:schemeClr val="tx1"/>
                          </a:solidFill>
                          <a:effectLst/>
                        </a:rPr>
                        <a:t>(Mil</a:t>
                      </a:r>
                      <a:r>
                        <a:rPr lang="en-US" sz="1800" baseline="0" dirty="0" smtClean="0">
                          <a:solidFill>
                            <a:schemeClr val="tx1"/>
                          </a:solidFill>
                          <a:effectLst/>
                        </a:rPr>
                        <a:t> MT)</a:t>
                      </a:r>
                      <a:r>
                        <a:rPr lang="en-US" sz="1800" dirty="0" smtClean="0">
                          <a:solidFill>
                            <a:schemeClr val="tx1"/>
                          </a:solidFill>
                          <a:effectLst/>
                        </a:rPr>
                        <a:t> </a:t>
                      </a:r>
                      <a:endParaRPr lang="en-US" sz="1800" dirty="0" smtClean="0">
                        <a:solidFill>
                          <a:schemeClr val="tx1"/>
                        </a:solidFill>
                        <a:effectLst/>
                        <a:latin typeface="+mn-lt"/>
                        <a:ea typeface="Calibri"/>
                        <a:cs typeface="Times New Roman"/>
                      </a:endParaRPr>
                    </a:p>
                    <a:p>
                      <a:endParaRPr lang="en-US" sz="1800" dirty="0"/>
                    </a:p>
                  </a:txBody>
                  <a:tcPr/>
                </a:tc>
              </a:tr>
              <a:tr h="777240">
                <a:tc>
                  <a:txBody>
                    <a:bodyPr/>
                    <a:lstStyle/>
                    <a:p>
                      <a:pPr algn="ctr"/>
                      <a:r>
                        <a:rPr lang="en-US" sz="1800" dirty="0" smtClean="0">
                          <a:solidFill>
                            <a:schemeClr val="tx1"/>
                          </a:solidFill>
                          <a:effectLst/>
                        </a:rPr>
                        <a:t>2012/13</a:t>
                      </a:r>
                      <a:endParaRPr lang="en-US" sz="1800" dirty="0"/>
                    </a:p>
                  </a:txBody>
                  <a:tcPr/>
                </a:tc>
                <a:tc>
                  <a:txBody>
                    <a:bodyPr/>
                    <a:lstStyle/>
                    <a:p>
                      <a:pPr algn="ctr"/>
                      <a:r>
                        <a:rPr lang="en-US" sz="2400" dirty="0" smtClean="0"/>
                        <a:t>7.24</a:t>
                      </a:r>
                      <a:endParaRPr lang="en-US" sz="2400" dirty="0"/>
                    </a:p>
                  </a:txBody>
                  <a:tcPr/>
                </a:tc>
                <a:tc>
                  <a:txBody>
                    <a:bodyPr/>
                    <a:lstStyle/>
                    <a:p>
                      <a:pPr algn="ctr"/>
                      <a:r>
                        <a:rPr lang="en-US" sz="2400" dirty="0" smtClean="0"/>
                        <a:t>3.84</a:t>
                      </a:r>
                      <a:endParaRPr lang="en-US" sz="2400" dirty="0"/>
                    </a:p>
                  </a:txBody>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400" dirty="0" smtClean="0"/>
                        <a:t>27.70</a:t>
                      </a:r>
                      <a:endParaRPr lang="en-US" sz="2400" dirty="0"/>
                    </a:p>
                  </a:txBody>
                  <a:tcPr/>
                </a:tc>
                <a:tc>
                  <a:txBody>
                    <a:bodyPr/>
                    <a:lstStyle/>
                    <a:p>
                      <a:pPr algn="ctr"/>
                      <a:r>
                        <a:rPr lang="en-US" sz="2400" dirty="0" smtClean="0"/>
                        <a:t>50.92</a:t>
                      </a:r>
                      <a:endParaRPr lang="en-US" sz="2400" dirty="0"/>
                    </a:p>
                  </a:txBody>
                  <a:tcPr/>
                </a:tc>
                <a:tc>
                  <a:txBody>
                    <a:bodyPr/>
                    <a:lstStyle/>
                    <a:p>
                      <a:pPr marL="0" marR="0" algn="ctr">
                        <a:lnSpc>
                          <a:spcPct val="115000"/>
                        </a:lnSpc>
                        <a:spcBef>
                          <a:spcPts val="0"/>
                        </a:spcBef>
                        <a:spcAft>
                          <a:spcPts val="0"/>
                        </a:spcAft>
                      </a:pPr>
                      <a:r>
                        <a:rPr lang="en-US" sz="2400" dirty="0" smtClean="0"/>
                        <a:t>8.91</a:t>
                      </a:r>
                      <a:endParaRPr lang="en-US" sz="2400" dirty="0"/>
                    </a:p>
                  </a:txBody>
                  <a:tcPr/>
                </a:tc>
                <a:tc>
                  <a:txBody>
                    <a:bodyPr/>
                    <a:lstStyle/>
                    <a:p>
                      <a:pPr marL="0" marR="0" algn="ctr">
                        <a:lnSpc>
                          <a:spcPct val="115000"/>
                        </a:lnSpc>
                        <a:spcBef>
                          <a:spcPts val="0"/>
                        </a:spcBef>
                        <a:spcAft>
                          <a:spcPts val="0"/>
                        </a:spcAft>
                      </a:pPr>
                      <a:r>
                        <a:rPr lang="en-US" sz="2400" dirty="0" smtClean="0"/>
                        <a:t>1.11</a:t>
                      </a:r>
                      <a:endParaRPr lang="en-US" sz="2400" dirty="0"/>
                    </a:p>
                  </a:txBody>
                  <a:tcPr/>
                </a:tc>
                <a:tc>
                  <a:txBody>
                    <a:bodyPr/>
                    <a:lstStyle/>
                    <a:p>
                      <a:pPr algn="ctr"/>
                      <a:r>
                        <a:rPr lang="en-US" sz="2400" dirty="0" smtClean="0"/>
                        <a:t>6.59</a:t>
                      </a:r>
                      <a:endParaRPr lang="en-US" sz="24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effectLst/>
                        </a:rPr>
                        <a:t>2020/21</a:t>
                      </a:r>
                      <a:endParaRPr lang="en-US" sz="1800" dirty="0" smtClean="0">
                        <a:solidFill>
                          <a:schemeClr val="tx1"/>
                        </a:solidFill>
                        <a:effectLst/>
                        <a:latin typeface="+mn-lt"/>
                        <a:ea typeface="Calibri"/>
                        <a:cs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7.59</a:t>
                      </a:r>
                    </a:p>
                    <a:p>
                      <a:pPr algn="ctr"/>
                      <a:endParaRPr lang="en-US" sz="2400" dirty="0"/>
                    </a:p>
                  </a:txBody>
                  <a:tcPr/>
                </a:tc>
                <a:tc>
                  <a:txBody>
                    <a:bodyPr/>
                    <a:lstStyle/>
                    <a:p>
                      <a:pPr algn="ctr"/>
                      <a:r>
                        <a:rPr lang="en-US" sz="2400" dirty="0" smtClean="0"/>
                        <a:t>3.90</a:t>
                      </a:r>
                      <a:endParaRPr lang="en-US" sz="2400" dirty="0"/>
                    </a:p>
                  </a:txBody>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400" dirty="0" smtClean="0"/>
                        <a:t>29.60</a:t>
                      </a:r>
                      <a:endParaRPr lang="en-US" sz="2400" dirty="0"/>
                    </a:p>
                  </a:txBody>
                  <a:tcPr/>
                </a:tc>
                <a:tc>
                  <a:txBody>
                    <a:bodyPr/>
                    <a:lstStyle/>
                    <a:p>
                      <a:pPr algn="ctr"/>
                      <a:r>
                        <a:rPr lang="en-US" sz="2400" dirty="0" smtClean="0"/>
                        <a:t>55.03</a:t>
                      </a:r>
                      <a:endParaRPr lang="en-US" sz="2400" dirty="0"/>
                    </a:p>
                  </a:txBody>
                  <a:tcPr/>
                </a:tc>
                <a:tc>
                  <a:txBody>
                    <a:bodyPr/>
                    <a:lstStyle/>
                    <a:p>
                      <a:pPr marL="0" marR="0" algn="ctr">
                        <a:lnSpc>
                          <a:spcPct val="115000"/>
                        </a:lnSpc>
                        <a:spcBef>
                          <a:spcPts val="0"/>
                        </a:spcBef>
                        <a:spcAft>
                          <a:spcPts val="0"/>
                        </a:spcAft>
                      </a:pPr>
                      <a:r>
                        <a:rPr lang="en-US" sz="2400" dirty="0" smtClean="0"/>
                        <a:t>9.90</a:t>
                      </a:r>
                      <a:endParaRPr lang="en-US" sz="2400" dirty="0"/>
                    </a:p>
                  </a:txBody>
                  <a:tcPr/>
                </a:tc>
                <a:tc>
                  <a:txBody>
                    <a:bodyPr/>
                    <a:lstStyle/>
                    <a:p>
                      <a:pPr marL="0" marR="0" algn="ctr">
                        <a:lnSpc>
                          <a:spcPct val="115000"/>
                        </a:lnSpc>
                        <a:spcBef>
                          <a:spcPts val="0"/>
                        </a:spcBef>
                        <a:spcAft>
                          <a:spcPts val="0"/>
                        </a:spcAft>
                      </a:pPr>
                      <a:r>
                        <a:rPr lang="en-US" sz="2400" dirty="0" smtClean="0"/>
                        <a:t>1.15</a:t>
                      </a:r>
                      <a:endParaRPr lang="en-US" sz="2400" dirty="0"/>
                    </a:p>
                  </a:txBody>
                  <a:tcPr/>
                </a:tc>
                <a:tc>
                  <a:txBody>
                    <a:bodyPr/>
                    <a:lstStyle/>
                    <a:p>
                      <a:pPr algn="ctr"/>
                      <a:r>
                        <a:rPr lang="en-US" sz="2400" dirty="0" smtClean="0"/>
                        <a:t>6.73</a:t>
                      </a:r>
                      <a:endParaRPr lang="en-US" sz="24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effectLst/>
                        </a:rPr>
                        <a:t>2030/31</a:t>
                      </a:r>
                      <a:endParaRPr lang="en-US" sz="1800" dirty="0" smtClean="0">
                        <a:solidFill>
                          <a:schemeClr val="tx1"/>
                        </a:solidFill>
                        <a:effectLst/>
                        <a:latin typeface="+mn-lt"/>
                        <a:ea typeface="Calibri"/>
                        <a:cs typeface="Times New Roman"/>
                      </a:endParaRPr>
                    </a:p>
                    <a:p>
                      <a:pPr algn="ctr"/>
                      <a:endParaRPr 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7.70</a:t>
                      </a:r>
                    </a:p>
                    <a:p>
                      <a:pPr algn="ctr"/>
                      <a:endParaRPr lang="en-US" sz="2400" dirty="0"/>
                    </a:p>
                  </a:txBody>
                  <a:tcPr/>
                </a:tc>
                <a:tc>
                  <a:txBody>
                    <a:bodyPr/>
                    <a:lstStyle/>
                    <a:p>
                      <a:pPr algn="ctr"/>
                      <a:r>
                        <a:rPr lang="en-US" sz="2400" dirty="0" smtClean="0"/>
                        <a:t>4.10</a:t>
                      </a:r>
                      <a:endParaRPr lang="en-US" sz="2400" dirty="0"/>
                    </a:p>
                  </a:txBody>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400" dirty="0" smtClean="0"/>
                        <a:t>31.57</a:t>
                      </a:r>
                      <a:endParaRPr lang="en-US" sz="2400" dirty="0"/>
                    </a:p>
                  </a:txBody>
                  <a:tcPr/>
                </a:tc>
                <a:tc>
                  <a:txBody>
                    <a:bodyPr/>
                    <a:lstStyle/>
                    <a:p>
                      <a:pPr algn="ctr"/>
                      <a:r>
                        <a:rPr lang="en-US" sz="2400" dirty="0" smtClean="0"/>
                        <a:t>60.67</a:t>
                      </a:r>
                      <a:endParaRPr lang="en-US" sz="2400" dirty="0"/>
                    </a:p>
                  </a:txBody>
                  <a:tcPr/>
                </a:tc>
                <a:tc>
                  <a:txBody>
                    <a:bodyPr/>
                    <a:lstStyle/>
                    <a:p>
                      <a:pPr marL="0" marR="0" algn="ctr">
                        <a:lnSpc>
                          <a:spcPct val="115000"/>
                        </a:lnSpc>
                        <a:spcBef>
                          <a:spcPts val="0"/>
                        </a:spcBef>
                        <a:spcAft>
                          <a:spcPts val="0"/>
                        </a:spcAft>
                      </a:pPr>
                      <a:r>
                        <a:rPr lang="en-US" sz="2400" dirty="0" smtClean="0"/>
                        <a:t>9.55</a:t>
                      </a:r>
                      <a:endParaRPr lang="en-US" sz="2400" dirty="0"/>
                    </a:p>
                  </a:txBody>
                  <a:tcPr/>
                </a:tc>
                <a:tc>
                  <a:txBody>
                    <a:bodyPr/>
                    <a:lstStyle/>
                    <a:p>
                      <a:pPr marL="0" marR="0" algn="ctr">
                        <a:lnSpc>
                          <a:spcPct val="115000"/>
                        </a:lnSpc>
                        <a:spcBef>
                          <a:spcPts val="0"/>
                        </a:spcBef>
                        <a:spcAft>
                          <a:spcPts val="0"/>
                        </a:spcAft>
                      </a:pPr>
                      <a:r>
                        <a:rPr lang="en-US" sz="2400" dirty="0" smtClean="0"/>
                        <a:t>1.15</a:t>
                      </a:r>
                      <a:endParaRPr lang="en-US" sz="2400" dirty="0"/>
                    </a:p>
                  </a:txBody>
                  <a:tcPr/>
                </a:tc>
                <a:tc>
                  <a:txBody>
                    <a:bodyPr/>
                    <a:lstStyle/>
                    <a:p>
                      <a:pPr algn="ctr"/>
                      <a:r>
                        <a:rPr lang="en-US" sz="2400" dirty="0" smtClean="0"/>
                        <a:t>7.84</a:t>
                      </a:r>
                      <a:endParaRPr lang="en-US" sz="2400" dirty="0"/>
                    </a:p>
                  </a:txBody>
                  <a:tcPr/>
                </a:tc>
              </a:tr>
            </a:tbl>
          </a:graphicData>
        </a:graphic>
      </p:graphicFrame>
    </p:spTree>
    <p:extLst>
      <p:ext uri="{BB962C8B-B14F-4D97-AF65-F5344CB8AC3E}">
        <p14:creationId xmlns="" xmlns:p14="http://schemas.microsoft.com/office/powerpoint/2010/main" val="4061853127"/>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E:\SMAR Indonesia\actvity pix\awolagading jan09\IMG_0237.jpg"/>
          <p:cNvPicPr>
            <a:picLocks noChangeAspect="1" noChangeArrowheads="1"/>
          </p:cNvPicPr>
          <p:nvPr/>
        </p:nvPicPr>
        <p:blipFill>
          <a:blip r:embed="rId2" cstate="print"/>
          <a:srcRect/>
          <a:stretch>
            <a:fillRect/>
          </a:stretch>
        </p:blipFill>
        <p:spPr>
          <a:xfrm>
            <a:off x="609600" y="4419600"/>
            <a:ext cx="2540000" cy="1905000"/>
          </a:xfrm>
          <a:prstGeom prst="rect">
            <a:avLst/>
          </a:prstGeom>
          <a:noFill/>
          <a:ln>
            <a:solidFill>
              <a:schemeClr val="accent1"/>
            </a:solidFill>
          </a:ln>
        </p:spPr>
      </p:pic>
      <p:grpSp>
        <p:nvGrpSpPr>
          <p:cNvPr id="2" name="Group 9"/>
          <p:cNvGrpSpPr/>
          <p:nvPr/>
        </p:nvGrpSpPr>
        <p:grpSpPr>
          <a:xfrm>
            <a:off x="3293775" y="1742943"/>
            <a:ext cx="5410200" cy="3352800"/>
            <a:chOff x="2971800" y="1588395"/>
            <a:chExt cx="5410200" cy="3352800"/>
          </a:xfrm>
        </p:grpSpPr>
        <p:sp>
          <p:nvSpPr>
            <p:cNvPr id="6" name="Cloud Callout 5"/>
            <p:cNvSpPr/>
            <p:nvPr/>
          </p:nvSpPr>
          <p:spPr bwMode="auto">
            <a:xfrm>
              <a:off x="2971800" y="1588395"/>
              <a:ext cx="5410200" cy="3352800"/>
            </a:xfrm>
            <a:prstGeom prst="cloudCallout">
              <a:avLst>
                <a:gd name="adj1" fmla="val -66650"/>
                <a:gd name="adj2" fmla="val 56282"/>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pic>
          <p:nvPicPr>
            <p:cNvPr id="7" name="Picture 2"/>
            <p:cNvPicPr>
              <a:picLocks noChangeAspect="1" noChangeArrowheads="1"/>
            </p:cNvPicPr>
            <p:nvPr/>
          </p:nvPicPr>
          <p:blipFill>
            <a:blip r:embed="rId3" cstate="print"/>
            <a:srcRect/>
            <a:stretch>
              <a:fillRect/>
            </a:stretch>
          </p:blipFill>
          <p:spPr bwMode="auto">
            <a:xfrm>
              <a:off x="3262272" y="1844901"/>
              <a:ext cx="5059971" cy="2514600"/>
            </a:xfrm>
            <a:prstGeom prst="rect">
              <a:avLst/>
            </a:prstGeom>
            <a:noFill/>
            <a:ln w="9525">
              <a:noFill/>
              <a:miter lim="800000"/>
              <a:headEnd/>
              <a:tailEnd/>
            </a:ln>
            <a:effectLst/>
          </p:spPr>
        </p:pic>
      </p:grpSp>
      <p:sp>
        <p:nvSpPr>
          <p:cNvPr id="8" name="Title 1"/>
          <p:cNvSpPr txBox="1">
            <a:spLocks/>
          </p:cNvSpPr>
          <p:nvPr/>
        </p:nvSpPr>
        <p:spPr>
          <a:xfrm>
            <a:off x="1359804" y="788832"/>
            <a:ext cx="7772400" cy="1143000"/>
          </a:xfrm>
          <a:prstGeom prst="rect">
            <a:avLst/>
          </a:prstGeom>
        </p:spPr>
        <p:txBody>
          <a:bodyPr>
            <a:normAutofit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659C"/>
                </a:solidFill>
                <a:effectLst/>
                <a:uLnTx/>
                <a:uFillTx/>
                <a:latin typeface="+mj-lt"/>
                <a:ea typeface="+mj-ea"/>
                <a:cs typeface="+mj-cs"/>
              </a:rPr>
              <a:t>From</a:t>
            </a:r>
            <a:r>
              <a:rPr kumimoji="0" lang="en-US" sz="3600" b="1" i="0" u="none" strike="noStrike" kern="0" cap="none" spc="0" normalizeH="0" noProof="0" dirty="0" smtClean="0">
                <a:ln>
                  <a:noFill/>
                </a:ln>
                <a:solidFill>
                  <a:srgbClr val="00659C"/>
                </a:solidFill>
                <a:effectLst/>
                <a:uLnTx/>
                <a:uFillTx/>
                <a:latin typeface="+mj-lt"/>
                <a:ea typeface="+mj-ea"/>
                <a:cs typeface="+mj-cs"/>
              </a:rPr>
              <a:t> rice for poverty to rice for prosperity…</a:t>
            </a:r>
            <a:endParaRPr kumimoji="0" lang="en-US" sz="3600" b="1" i="0" u="none" strike="noStrike" kern="0" cap="none" spc="0" normalizeH="0" baseline="0" noProof="0" dirty="0">
              <a:ln>
                <a:noFill/>
              </a:ln>
              <a:solidFill>
                <a:srgbClr val="00659C"/>
              </a:solidFill>
              <a:effectLst/>
              <a:uLnTx/>
              <a:uFillTx/>
              <a:latin typeface="+mj-lt"/>
              <a:ea typeface="+mj-ea"/>
              <a:cs typeface="+mj-cs"/>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pPr/>
              <a:t>9</a:t>
            </a:fld>
            <a:endParaRPr lang="en-US"/>
          </a:p>
        </p:txBody>
      </p:sp>
    </p:spTree>
    <p:extLst>
      <p:ext uri="{BB962C8B-B14F-4D97-AF65-F5344CB8AC3E}">
        <p14:creationId xmlns="" xmlns:p14="http://schemas.microsoft.com/office/powerpoint/2010/main" val="2389942237"/>
      </p:ext>
    </p:extLst>
  </p:cSld>
  <p:clrMapOvr>
    <a:masterClrMapping/>
  </p:clrMapOvr>
  <p:transition>
    <p:push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6594</TotalTime>
  <Words>2176</Words>
  <Application>Microsoft Office PowerPoint</Application>
  <PresentationFormat>On-screen Show (4:3)</PresentationFormat>
  <Paragraphs>463</Paragraphs>
  <Slides>42</Slides>
  <Notes>5</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42</vt:i4>
      </vt:variant>
    </vt:vector>
  </HeadingPairs>
  <TitlesOfParts>
    <vt:vector size="46" baseType="lpstr">
      <vt:lpstr>Office Theme</vt:lpstr>
      <vt:lpstr>Microsoft Office Excel 97-2003 Worksheet</vt:lpstr>
      <vt:lpstr>Acrobat Document</vt:lpstr>
      <vt:lpstr>Slide</vt:lpstr>
      <vt:lpstr>              Ministry of Agriculture and Irrigation  Seminar on the Role of Private Sector for Sustainable Myanmar Rice Sector and Seed Industry Development  Policy Support for Increasing Private Sector Investment in Sustainable Rice Sector and Seed Industry Development          </vt:lpstr>
      <vt:lpstr>Slide 2</vt:lpstr>
      <vt:lpstr>Overview</vt:lpstr>
      <vt:lpstr>National Export Strategy</vt:lpstr>
      <vt:lpstr> Agribusiness Potential  of Myanmar </vt:lpstr>
      <vt:lpstr>The Vision and Goal of Myanmar Rice Sector (Vision 30:30) (MRSDS)</vt:lpstr>
      <vt:lpstr>Actions to achieve the Vision by 2030</vt:lpstr>
      <vt:lpstr>Projection of Paddy Production and Surplus of Rice for the years  2020-2021 and 2030-2031</vt:lpstr>
      <vt:lpstr>Slide 9</vt:lpstr>
      <vt:lpstr>National Production of Paddy </vt:lpstr>
      <vt:lpstr>Slide 11</vt:lpstr>
      <vt:lpstr>Rice Export of Myanmar  (Thousand Metric Ton)</vt:lpstr>
      <vt:lpstr>Slide 13</vt:lpstr>
      <vt:lpstr>Rice Productivity and Trade Potential</vt:lpstr>
      <vt:lpstr>Slide 15</vt:lpstr>
      <vt:lpstr>Existing Sectoral Development Policies, Strategies and Laws</vt:lpstr>
      <vt:lpstr>Major Stakeholders</vt:lpstr>
      <vt:lpstr>Strategy towards  “Rice for Prosperity”</vt:lpstr>
      <vt:lpstr>National Seed Policy (Draft)</vt:lpstr>
      <vt:lpstr>Principal Challenges for Knowledge Intensive Rice Farming System and Developing Value Chain</vt:lpstr>
      <vt:lpstr>Additional Challenges</vt:lpstr>
      <vt:lpstr>Strategies to Transform Rice Productivity in Myanmar  (Source: Rice productivity Improvement in Myanmar, Background Paper No.2, USAID, Michigan State University and MDRI, 2013)</vt:lpstr>
      <vt:lpstr>Strategic Options for the Long Game (Source: Strategic Choices for the future of Agriculture in Myanmar, MSU &amp; MDRI/CESD) </vt:lpstr>
      <vt:lpstr>Strategic Options for the Long Game</vt:lpstr>
      <vt:lpstr>Strategic Options for the Short Game</vt:lpstr>
      <vt:lpstr>Strategic Options for the Short Game</vt:lpstr>
      <vt:lpstr> Functions of Public Sector in Seed Industry Development </vt:lpstr>
      <vt:lpstr>Functions of Private sector in seed industry development</vt:lpstr>
      <vt:lpstr>Public-Private Partnership</vt:lpstr>
      <vt:lpstr>Perspective from Demand and Supply Sides for low use of Certified Seed (Source: Francesco Goletti, 2014)</vt:lpstr>
      <vt:lpstr>Slide 31</vt:lpstr>
      <vt:lpstr>Slide 32</vt:lpstr>
      <vt:lpstr> Figure: Seed Sources for Main Crops  (FAO- WFP-CFSAM, 2016) </vt:lpstr>
      <vt:lpstr>Value Chain of Seed Industry in Myanmar</vt:lpstr>
      <vt:lpstr>Slide 35</vt:lpstr>
      <vt:lpstr> Strength, Weakness, Opportunities and Threats in Development of Seed Industry </vt:lpstr>
      <vt:lpstr> Strength, Weakness, Opportunities and Threats in Development of Seed Industry (Cont’d) </vt:lpstr>
      <vt:lpstr>Slide 38</vt:lpstr>
      <vt:lpstr>Slide 39</vt:lpstr>
      <vt:lpstr>Slide 40</vt:lpstr>
      <vt:lpstr>Continuity and Way Forward</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မြန်မာနိုင်ငံ၏လယ်ယာကဏ္ဍ ဖွံ့ဖြိုးတိုးတက်ရေးအတွက် ဦးစားပေးဆောင်ရွက်ရမည့် လုပ်ငန်းများဆိုင်ရာ Priorities in Agriculture Development of Myanmar ဆွေးနွေးပွဲတွင် လယ်ယာစိုက်ပျိုးရေးနှင့် ဆည်မြောင်းဝန်ကြီးဌာန ပြည်ထောင်စုဝန်ကြီး ဦးမြင့်လှိုင်၏ ဆွေးနွေးတင်ပြချက်</dc:title>
  <dc:creator>user</dc:creator>
  <cp:lastModifiedBy>ko myo</cp:lastModifiedBy>
  <cp:revision>657</cp:revision>
  <cp:lastPrinted>2016-03-17T12:12:29Z</cp:lastPrinted>
  <dcterms:created xsi:type="dcterms:W3CDTF">2012-12-03T20:52:22Z</dcterms:created>
  <dcterms:modified xsi:type="dcterms:W3CDTF">2016-03-18T01:55:17Z</dcterms:modified>
</cp:coreProperties>
</file>